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70" r:id="rId2"/>
    <p:sldId id="380" r:id="rId3"/>
    <p:sldId id="381" r:id="rId4"/>
    <p:sldId id="275" r:id="rId5"/>
    <p:sldId id="276" r:id="rId6"/>
    <p:sldId id="278" r:id="rId7"/>
    <p:sldId id="288" r:id="rId8"/>
    <p:sldId id="289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04" userDrawn="1">
          <p15:clr>
            <a:srgbClr val="A4A3A4"/>
          </p15:clr>
        </p15:guide>
        <p15:guide id="2" pos="5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F50"/>
    <a:srgbClr val="7D90AB"/>
    <a:srgbClr val="576A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78" autoAdjust="0"/>
    <p:restoredTop sz="95380" autoAdjust="0"/>
  </p:normalViewPr>
  <p:slideViewPr>
    <p:cSldViewPr showGuides="1">
      <p:cViewPr varScale="1">
        <p:scale>
          <a:sx n="86" d="100"/>
          <a:sy n="86" d="100"/>
        </p:scale>
        <p:origin x="774" y="78"/>
      </p:cViewPr>
      <p:guideLst>
        <p:guide orient="horz" pos="3504"/>
        <p:guide pos="52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8" d="100"/>
          <a:sy n="68" d="100"/>
        </p:scale>
        <p:origin x="328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BEBFEA0F-C610-45C9-9A3C-50E1A0CBDC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CA6CABB-7546-420C-800E-072E525B2F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9B16E-7D80-4001-97E9-624444B09FB9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B77BCF6-FBA3-40F9-A5FF-609A37F80B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35FEF48-5FD5-4B1A-A1DA-B54D1A22834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52F84-FD2E-42AF-817D-68DC94FFC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0822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C9717-9DD0-41DF-AE75-A3B353812293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B0724-FB88-481D-85FB-DBF4851594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673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1186FF-3578-43BC-A7DB-766288F1C57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978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4">
            <a:extLst>
              <a:ext uri="{FF2B5EF4-FFF2-40B4-BE49-F238E27FC236}">
                <a16:creationId xmlns:a16="http://schemas.microsoft.com/office/drawing/2014/main" id="{1B56940A-EBCA-46F7-9696-FEDF55FFBDE1}"/>
              </a:ext>
            </a:extLst>
          </p:cNvPr>
          <p:cNvSpPr/>
          <p:nvPr userDrawn="1"/>
        </p:nvSpPr>
        <p:spPr>
          <a:xfrm>
            <a:off x="0" y="6182688"/>
            <a:ext cx="12192000" cy="67531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231DC7E-EE83-43BC-B43E-95BC5853612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045579" y="6318291"/>
            <a:ext cx="2352950" cy="385074"/>
          </a:xfrm>
        </p:spPr>
        <p:txBody>
          <a:bodyPr lIns="0" anchor="ctr">
            <a:normAutofit/>
          </a:bodyPr>
          <a:lstStyle>
            <a:lvl1pPr marL="0" indent="0" algn="r">
              <a:buNone/>
              <a:defRPr sz="14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www.nobelavenue.uz</a:t>
            </a:r>
          </a:p>
        </p:txBody>
      </p:sp>
      <p:sp>
        <p:nvSpPr>
          <p:cNvPr id="9" name="Oval 3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51E38F6-50C9-4E95-8F25-A9E8A4F35B17}"/>
              </a:ext>
            </a:extLst>
          </p:cNvPr>
          <p:cNvSpPr/>
          <p:nvPr userDrawn="1"/>
        </p:nvSpPr>
        <p:spPr>
          <a:xfrm>
            <a:off x="5410200" y="6361538"/>
            <a:ext cx="317616" cy="31761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10" name="Oval 3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59899B8-DDE3-484B-B6F9-29F0280B0A30}"/>
              </a:ext>
            </a:extLst>
          </p:cNvPr>
          <p:cNvSpPr/>
          <p:nvPr userDrawn="1"/>
        </p:nvSpPr>
        <p:spPr>
          <a:xfrm>
            <a:off x="6628276" y="6361538"/>
            <a:ext cx="317616" cy="31761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11" name="Freeform 98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6F6263A-E421-4EDF-A1EC-214B8E799A01}"/>
              </a:ext>
            </a:extLst>
          </p:cNvPr>
          <p:cNvSpPr>
            <a:spLocks/>
          </p:cNvSpPr>
          <p:nvPr userDrawn="1"/>
        </p:nvSpPr>
        <p:spPr bwMode="auto">
          <a:xfrm>
            <a:off x="5520429" y="6466313"/>
            <a:ext cx="68580" cy="108063"/>
          </a:xfrm>
          <a:custGeom>
            <a:avLst/>
            <a:gdLst>
              <a:gd name="T0" fmla="*/ 13 w 28"/>
              <a:gd name="T1" fmla="*/ 22 h 44"/>
              <a:gd name="T2" fmla="*/ 27 w 28"/>
              <a:gd name="T3" fmla="*/ 36 h 44"/>
              <a:gd name="T4" fmla="*/ 27 w 28"/>
              <a:gd name="T5" fmla="*/ 39 h 44"/>
              <a:gd name="T6" fmla="*/ 23 w 28"/>
              <a:gd name="T7" fmla="*/ 43 h 44"/>
              <a:gd name="T8" fmla="*/ 20 w 28"/>
              <a:gd name="T9" fmla="*/ 43 h 44"/>
              <a:gd name="T10" fmla="*/ 0 w 28"/>
              <a:gd name="T11" fmla="*/ 23 h 44"/>
              <a:gd name="T12" fmla="*/ 0 w 28"/>
              <a:gd name="T13" fmla="*/ 21 h 44"/>
              <a:gd name="T14" fmla="*/ 20 w 28"/>
              <a:gd name="T15" fmla="*/ 1 h 44"/>
              <a:gd name="T16" fmla="*/ 23 w 28"/>
              <a:gd name="T17" fmla="*/ 1 h 44"/>
              <a:gd name="T18" fmla="*/ 27 w 28"/>
              <a:gd name="T19" fmla="*/ 5 h 44"/>
              <a:gd name="T20" fmla="*/ 27 w 28"/>
              <a:gd name="T21" fmla="*/ 8 h 44"/>
              <a:gd name="T22" fmla="*/ 13 w 28"/>
              <a:gd name="T23" fmla="*/ 22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" h="44">
                <a:moveTo>
                  <a:pt x="13" y="22"/>
                </a:moveTo>
                <a:cubicBezTo>
                  <a:pt x="27" y="36"/>
                  <a:pt x="27" y="36"/>
                  <a:pt x="27" y="36"/>
                </a:cubicBezTo>
                <a:cubicBezTo>
                  <a:pt x="28" y="37"/>
                  <a:pt x="28" y="38"/>
                  <a:pt x="27" y="39"/>
                </a:cubicBezTo>
                <a:cubicBezTo>
                  <a:pt x="23" y="43"/>
                  <a:pt x="23" y="43"/>
                  <a:pt x="23" y="43"/>
                </a:cubicBezTo>
                <a:cubicBezTo>
                  <a:pt x="22" y="44"/>
                  <a:pt x="21" y="44"/>
                  <a:pt x="20" y="43"/>
                </a:cubicBezTo>
                <a:cubicBezTo>
                  <a:pt x="0" y="23"/>
                  <a:pt x="0" y="23"/>
                  <a:pt x="0" y="23"/>
                </a:cubicBezTo>
                <a:cubicBezTo>
                  <a:pt x="0" y="23"/>
                  <a:pt x="0" y="22"/>
                  <a:pt x="0" y="21"/>
                </a:cubicBezTo>
                <a:cubicBezTo>
                  <a:pt x="20" y="1"/>
                  <a:pt x="20" y="1"/>
                  <a:pt x="20" y="1"/>
                </a:cubicBezTo>
                <a:cubicBezTo>
                  <a:pt x="21" y="0"/>
                  <a:pt x="22" y="0"/>
                  <a:pt x="23" y="1"/>
                </a:cubicBezTo>
                <a:cubicBezTo>
                  <a:pt x="27" y="5"/>
                  <a:pt x="27" y="5"/>
                  <a:pt x="27" y="5"/>
                </a:cubicBezTo>
                <a:cubicBezTo>
                  <a:pt x="28" y="6"/>
                  <a:pt x="28" y="7"/>
                  <a:pt x="27" y="8"/>
                </a:cubicBezTo>
                <a:lnTo>
                  <a:pt x="13" y="2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37160" tIns="68580" rIns="137160" bIns="68580" numCol="1" anchor="t" anchorCtr="0" compatLnSpc="1">
            <a:prstTxWarp prst="textNoShape">
              <a:avLst/>
            </a:prstTxWarp>
          </a:bodyPr>
          <a:lstStyle/>
          <a:p>
            <a:endParaRPr lang="id-ID" sz="3240"/>
          </a:p>
        </p:txBody>
      </p:sp>
      <p:sp>
        <p:nvSpPr>
          <p:cNvPr id="12" name="Freeform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E215187-96F8-41A8-8CD1-941B404B66E1}"/>
              </a:ext>
            </a:extLst>
          </p:cNvPr>
          <p:cNvSpPr>
            <a:spLocks/>
          </p:cNvSpPr>
          <p:nvPr userDrawn="1"/>
        </p:nvSpPr>
        <p:spPr bwMode="auto">
          <a:xfrm>
            <a:off x="6767079" y="6467870"/>
            <a:ext cx="68580" cy="104949"/>
          </a:xfrm>
          <a:custGeom>
            <a:avLst/>
            <a:gdLst>
              <a:gd name="T0" fmla="*/ 8 w 28"/>
              <a:gd name="T1" fmla="*/ 43 h 43"/>
              <a:gd name="T2" fmla="*/ 5 w 28"/>
              <a:gd name="T3" fmla="*/ 43 h 43"/>
              <a:gd name="T4" fmla="*/ 1 w 28"/>
              <a:gd name="T5" fmla="*/ 38 h 43"/>
              <a:gd name="T6" fmla="*/ 1 w 28"/>
              <a:gd name="T7" fmla="*/ 36 h 43"/>
              <a:gd name="T8" fmla="*/ 15 w 28"/>
              <a:gd name="T9" fmla="*/ 22 h 43"/>
              <a:gd name="T10" fmla="*/ 1 w 28"/>
              <a:gd name="T11" fmla="*/ 8 h 43"/>
              <a:gd name="T12" fmla="*/ 1 w 28"/>
              <a:gd name="T13" fmla="*/ 5 h 43"/>
              <a:gd name="T14" fmla="*/ 5 w 28"/>
              <a:gd name="T15" fmla="*/ 1 h 43"/>
              <a:gd name="T16" fmla="*/ 8 w 28"/>
              <a:gd name="T17" fmla="*/ 1 h 43"/>
              <a:gd name="T18" fmla="*/ 27 w 28"/>
              <a:gd name="T19" fmla="*/ 21 h 43"/>
              <a:gd name="T20" fmla="*/ 27 w 28"/>
              <a:gd name="T21" fmla="*/ 23 h 43"/>
              <a:gd name="T22" fmla="*/ 8 w 28"/>
              <a:gd name="T23" fmla="*/ 43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" h="43">
                <a:moveTo>
                  <a:pt x="8" y="43"/>
                </a:moveTo>
                <a:cubicBezTo>
                  <a:pt x="7" y="43"/>
                  <a:pt x="6" y="43"/>
                  <a:pt x="5" y="43"/>
                </a:cubicBezTo>
                <a:cubicBezTo>
                  <a:pt x="1" y="38"/>
                  <a:pt x="1" y="38"/>
                  <a:pt x="1" y="38"/>
                </a:cubicBezTo>
                <a:cubicBezTo>
                  <a:pt x="0" y="38"/>
                  <a:pt x="0" y="37"/>
                  <a:pt x="1" y="36"/>
                </a:cubicBezTo>
                <a:cubicBezTo>
                  <a:pt x="15" y="22"/>
                  <a:pt x="15" y="22"/>
                  <a:pt x="15" y="22"/>
                </a:cubicBezTo>
                <a:cubicBezTo>
                  <a:pt x="1" y="8"/>
                  <a:pt x="1" y="8"/>
                  <a:pt x="1" y="8"/>
                </a:cubicBezTo>
                <a:cubicBezTo>
                  <a:pt x="0" y="7"/>
                  <a:pt x="0" y="6"/>
                  <a:pt x="1" y="5"/>
                </a:cubicBezTo>
                <a:cubicBezTo>
                  <a:pt x="5" y="1"/>
                  <a:pt x="5" y="1"/>
                  <a:pt x="5" y="1"/>
                </a:cubicBezTo>
                <a:cubicBezTo>
                  <a:pt x="6" y="0"/>
                  <a:pt x="7" y="0"/>
                  <a:pt x="8" y="1"/>
                </a:cubicBezTo>
                <a:cubicBezTo>
                  <a:pt x="27" y="21"/>
                  <a:pt x="27" y="21"/>
                  <a:pt x="27" y="21"/>
                </a:cubicBezTo>
                <a:cubicBezTo>
                  <a:pt x="28" y="21"/>
                  <a:pt x="28" y="22"/>
                  <a:pt x="27" y="23"/>
                </a:cubicBezTo>
                <a:lnTo>
                  <a:pt x="8" y="4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37160" tIns="68580" rIns="137160" bIns="68580" numCol="1" anchor="t" anchorCtr="0" compatLnSpc="1">
            <a:prstTxWarp prst="textNoShape">
              <a:avLst/>
            </a:prstTxWarp>
          </a:bodyPr>
          <a:lstStyle/>
          <a:p>
            <a:endParaRPr lang="id-ID" sz="3240"/>
          </a:p>
        </p:txBody>
      </p:sp>
      <p:sp>
        <p:nvSpPr>
          <p:cNvPr id="13" name="Oval 41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0DC00FF-DA43-44A8-BAB6-EF8751EE150F}"/>
              </a:ext>
            </a:extLst>
          </p:cNvPr>
          <p:cNvSpPr/>
          <p:nvPr userDrawn="1"/>
        </p:nvSpPr>
        <p:spPr>
          <a:xfrm>
            <a:off x="5937527" y="6279825"/>
            <a:ext cx="481040" cy="481038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546A735-72C8-41FB-926D-5C713294A1E7}"/>
              </a:ext>
            </a:extLst>
          </p:cNvPr>
          <p:cNvSpPr txBox="1">
            <a:spLocks/>
          </p:cNvSpPr>
          <p:nvPr userDrawn="1"/>
        </p:nvSpPr>
        <p:spPr>
          <a:xfrm>
            <a:off x="5888674" y="6368103"/>
            <a:ext cx="585672" cy="304482"/>
          </a:xfrm>
          <a:prstGeom prst="rect">
            <a:avLst/>
          </a:prstGeom>
          <a:noFill/>
        </p:spPr>
        <p:txBody>
          <a:bodyPr vert="horz" lIns="0" tIns="68580" rIns="0" bIns="6858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7EBE71-DAF8-4D13-BFB5-6F24DAF3B2C2}" type="slidenum">
              <a:rPr lang="en-US" sz="1800" smtClean="0">
                <a:solidFill>
                  <a:schemeClr val="bg1"/>
                </a:solidFill>
              </a:rPr>
              <a:pPr/>
              <a:t>‹#›</a:t>
            </a:fld>
            <a:endParaRPr lang="en-US" sz="1800" dirty="0">
              <a:solidFill>
                <a:schemeClr val="bg1"/>
              </a:solidFill>
            </a:endParaRPr>
          </a:p>
        </p:txBody>
      </p:sp>
      <p:grpSp>
        <p:nvGrpSpPr>
          <p:cNvPr id="15" name="Group 1">
            <a:extLst>
              <a:ext uri="{FF2B5EF4-FFF2-40B4-BE49-F238E27FC236}">
                <a16:creationId xmlns:a16="http://schemas.microsoft.com/office/drawing/2014/main" id="{600B695B-789E-407D-8675-68221D8EC922}"/>
              </a:ext>
            </a:extLst>
          </p:cNvPr>
          <p:cNvGrpSpPr/>
          <p:nvPr userDrawn="1"/>
        </p:nvGrpSpPr>
        <p:grpSpPr>
          <a:xfrm>
            <a:off x="1" y="6132254"/>
            <a:ext cx="12201486" cy="54864"/>
            <a:chOff x="0" y="6374169"/>
            <a:chExt cx="12201486" cy="36576"/>
          </a:xfrm>
        </p:grpSpPr>
        <p:sp>
          <p:nvSpPr>
            <p:cNvPr id="16" name="Rectangle 31">
              <a:extLst>
                <a:ext uri="{FF2B5EF4-FFF2-40B4-BE49-F238E27FC236}">
                  <a16:creationId xmlns:a16="http://schemas.microsoft.com/office/drawing/2014/main" id="{6FB4C62B-0E91-485F-8215-E4C017729C33}"/>
                </a:ext>
              </a:extLst>
            </p:cNvPr>
            <p:cNvSpPr/>
            <p:nvPr userDrawn="1"/>
          </p:nvSpPr>
          <p:spPr>
            <a:xfrm>
              <a:off x="0" y="6374169"/>
              <a:ext cx="3054096" cy="365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17" name="Rectangle 13">
              <a:extLst>
                <a:ext uri="{FF2B5EF4-FFF2-40B4-BE49-F238E27FC236}">
                  <a16:creationId xmlns:a16="http://schemas.microsoft.com/office/drawing/2014/main" id="{5AEF1BE5-F8E6-453A-9896-27B6FEA92E5B}"/>
                </a:ext>
              </a:extLst>
            </p:cNvPr>
            <p:cNvSpPr/>
            <p:nvPr userDrawn="1"/>
          </p:nvSpPr>
          <p:spPr>
            <a:xfrm>
              <a:off x="3049130" y="6374169"/>
              <a:ext cx="3054096" cy="365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18" name="Rectangle 14">
              <a:extLst>
                <a:ext uri="{FF2B5EF4-FFF2-40B4-BE49-F238E27FC236}">
                  <a16:creationId xmlns:a16="http://schemas.microsoft.com/office/drawing/2014/main" id="{1E4B2484-1404-42B6-9BA8-82BA1175484B}"/>
                </a:ext>
              </a:extLst>
            </p:cNvPr>
            <p:cNvSpPr/>
            <p:nvPr userDrawn="1"/>
          </p:nvSpPr>
          <p:spPr>
            <a:xfrm>
              <a:off x="6098260" y="6374169"/>
              <a:ext cx="3054096" cy="3657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19" name="Rectangle 15">
              <a:extLst>
                <a:ext uri="{FF2B5EF4-FFF2-40B4-BE49-F238E27FC236}">
                  <a16:creationId xmlns:a16="http://schemas.microsoft.com/office/drawing/2014/main" id="{0E68BC34-039C-40D0-B8FC-99F3A6A03506}"/>
                </a:ext>
              </a:extLst>
            </p:cNvPr>
            <p:cNvSpPr/>
            <p:nvPr userDrawn="1"/>
          </p:nvSpPr>
          <p:spPr>
            <a:xfrm>
              <a:off x="9147390" y="6374169"/>
              <a:ext cx="3054096" cy="3657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4982E75-0AF0-446F-9256-7D1C5EFDB41E}"/>
              </a:ext>
            </a:extLst>
          </p:cNvPr>
          <p:cNvGrpSpPr/>
          <p:nvPr userDrawn="1"/>
        </p:nvGrpSpPr>
        <p:grpSpPr>
          <a:xfrm>
            <a:off x="1" y="1085"/>
            <a:ext cx="12192000" cy="54864"/>
            <a:chOff x="0" y="6374169"/>
            <a:chExt cx="12201486" cy="36576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B782BDF-730F-4AC0-8E98-2E31A68B91DC}"/>
                </a:ext>
              </a:extLst>
            </p:cNvPr>
            <p:cNvSpPr/>
            <p:nvPr userDrawn="1"/>
          </p:nvSpPr>
          <p:spPr>
            <a:xfrm>
              <a:off x="0" y="6374169"/>
              <a:ext cx="3054096" cy="365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F76D82D-90AD-409E-91BF-397D879BFB4C}"/>
                </a:ext>
              </a:extLst>
            </p:cNvPr>
            <p:cNvSpPr/>
            <p:nvPr userDrawn="1"/>
          </p:nvSpPr>
          <p:spPr>
            <a:xfrm>
              <a:off x="3049130" y="6374169"/>
              <a:ext cx="3054096" cy="365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AF8870C4-4CF2-44A0-99CE-33B911339C77}"/>
                </a:ext>
              </a:extLst>
            </p:cNvPr>
            <p:cNvSpPr/>
            <p:nvPr userDrawn="1"/>
          </p:nvSpPr>
          <p:spPr>
            <a:xfrm>
              <a:off x="6098260" y="6374169"/>
              <a:ext cx="3054096" cy="3657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519CDA4-B5F8-4848-8C08-D4310C4CB7F9}"/>
                </a:ext>
              </a:extLst>
            </p:cNvPr>
            <p:cNvSpPr/>
            <p:nvPr userDrawn="1"/>
          </p:nvSpPr>
          <p:spPr>
            <a:xfrm>
              <a:off x="9147390" y="6374169"/>
              <a:ext cx="3054096" cy="3657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</p:grp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293BD6C7-EB10-4FA7-AD26-A82BB19A7F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6284198"/>
            <a:ext cx="1546371" cy="453260"/>
          </a:xfrm>
          <a:prstGeom prst="rect">
            <a:avLst/>
          </a:prstGeom>
        </p:spPr>
      </p:pic>
      <p:sp>
        <p:nvSpPr>
          <p:cNvPr id="26" name="Заголовок 1">
            <a:extLst>
              <a:ext uri="{FF2B5EF4-FFF2-40B4-BE49-F238E27FC236}">
                <a16:creationId xmlns:a16="http://schemas.microsoft.com/office/drawing/2014/main" id="{144261A2-EF30-4576-AA88-A31F29DD8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2" y="184473"/>
            <a:ext cx="10515600" cy="4403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24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27" name="Объект 2">
            <a:extLst>
              <a:ext uri="{FF2B5EF4-FFF2-40B4-BE49-F238E27FC236}">
                <a16:creationId xmlns:a16="http://schemas.microsoft.com/office/drawing/2014/main" id="{E1AB91B8-799B-4460-B7D1-BB1498E3D6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5163" y="1476385"/>
            <a:ext cx="10515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193285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0B237C-628D-4562-BFD3-764130B8A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DCB8DB5-BDC7-4142-82FC-66374300D1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E8BEDA-A104-41BB-876A-CF414D0BE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EA13-2934-4430-A137-5E222D451B11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7ABF8A-2078-4014-917C-E22BF7D37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E95D6C-EB4F-49DC-A64C-FC7A7B569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8BCE-9FF4-48E9-B3A6-9F6348384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802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34E6CA0-2F64-46C7-B2F5-027DA361E3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868EA7-98C4-4098-ACA5-F55132CA0E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176B14-DED4-4BE8-9329-B5B6B4F56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EA13-2934-4430-A137-5E222D451B11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2E3324-DDA3-42D6-9AF3-B0A826B68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9E403D-7788-4DDD-B2E7-51B4A2F7A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8BCE-9FF4-48E9-B3A6-9F6348384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84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ro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2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37299"/>
            <a:ext cx="12192000" cy="6820701"/>
          </a:xfrm>
          <a:solidFill>
            <a:schemeClr val="tx2"/>
          </a:solidFill>
          <a:ln>
            <a:noFill/>
          </a:ln>
        </p:spPr>
        <p:txBody>
          <a:bodyPr anchor="ctr"/>
          <a:lstStyle>
            <a:lvl1pPr marL="0" marR="0" indent="0" algn="ctr" defTabSz="914364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Drag and drop image OR click the icon to add background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0" y="723"/>
            <a:ext cx="12201486" cy="36576"/>
            <a:chOff x="0" y="6374169"/>
            <a:chExt cx="12201486" cy="36576"/>
          </a:xfrm>
        </p:grpSpPr>
        <p:sp>
          <p:nvSpPr>
            <p:cNvPr id="4" name="Rectangle 3"/>
            <p:cNvSpPr/>
            <p:nvPr userDrawn="1"/>
          </p:nvSpPr>
          <p:spPr>
            <a:xfrm>
              <a:off x="0" y="6374169"/>
              <a:ext cx="3054096" cy="365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160"/>
            </a:p>
          </p:txBody>
        </p:sp>
        <p:sp>
          <p:nvSpPr>
            <p:cNvPr id="5" name="Rectangle 4"/>
            <p:cNvSpPr/>
            <p:nvPr userDrawn="1"/>
          </p:nvSpPr>
          <p:spPr>
            <a:xfrm>
              <a:off x="3049130" y="6374169"/>
              <a:ext cx="3054096" cy="365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160"/>
            </a:p>
          </p:txBody>
        </p:sp>
        <p:sp>
          <p:nvSpPr>
            <p:cNvPr id="6" name="Rectangle 5"/>
            <p:cNvSpPr/>
            <p:nvPr userDrawn="1"/>
          </p:nvSpPr>
          <p:spPr>
            <a:xfrm>
              <a:off x="6098260" y="6374169"/>
              <a:ext cx="3054096" cy="3657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160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9147390" y="6374169"/>
              <a:ext cx="3054096" cy="3657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160"/>
            </a:p>
          </p:txBody>
        </p:sp>
      </p:grpSp>
    </p:spTree>
    <p:extLst>
      <p:ext uri="{BB962C8B-B14F-4D97-AF65-F5344CB8AC3E}">
        <p14:creationId xmlns:p14="http://schemas.microsoft.com/office/powerpoint/2010/main" val="6155038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5/14/2024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5463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4">
            <a:extLst>
              <a:ext uri="{FF2B5EF4-FFF2-40B4-BE49-F238E27FC236}">
                <a16:creationId xmlns:a16="http://schemas.microsoft.com/office/drawing/2014/main" id="{4E80B7CB-3473-4761-BE21-34F39466A34B}"/>
              </a:ext>
            </a:extLst>
          </p:cNvPr>
          <p:cNvSpPr/>
          <p:nvPr userDrawn="1"/>
        </p:nvSpPr>
        <p:spPr>
          <a:xfrm>
            <a:off x="0" y="6182688"/>
            <a:ext cx="12192000" cy="67531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A6B5E99-229C-431D-A20A-1DAADC4BCA1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045579" y="6318291"/>
            <a:ext cx="2352950" cy="385074"/>
          </a:xfrm>
        </p:spPr>
        <p:txBody>
          <a:bodyPr lIns="0" anchor="ctr">
            <a:normAutofit/>
          </a:bodyPr>
          <a:lstStyle>
            <a:lvl1pPr marL="0" indent="0" algn="r">
              <a:buNone/>
              <a:defRPr sz="14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www.nobelavenue.uz</a:t>
            </a:r>
          </a:p>
        </p:txBody>
      </p:sp>
      <p:sp>
        <p:nvSpPr>
          <p:cNvPr id="11" name="Oval 3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311AB59B-4A46-4415-901E-D7C9B1342425}"/>
              </a:ext>
            </a:extLst>
          </p:cNvPr>
          <p:cNvSpPr/>
          <p:nvPr userDrawn="1"/>
        </p:nvSpPr>
        <p:spPr>
          <a:xfrm>
            <a:off x="5410200" y="6361538"/>
            <a:ext cx="317616" cy="31761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12" name="Oval 3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B56AA46-E160-4411-BC09-73349726D800}"/>
              </a:ext>
            </a:extLst>
          </p:cNvPr>
          <p:cNvSpPr/>
          <p:nvPr userDrawn="1"/>
        </p:nvSpPr>
        <p:spPr>
          <a:xfrm>
            <a:off x="6628276" y="6361538"/>
            <a:ext cx="317616" cy="31761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13" name="Freeform 98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222CEACE-6E80-4B04-B7F5-C1E3CAFD5E8B}"/>
              </a:ext>
            </a:extLst>
          </p:cNvPr>
          <p:cNvSpPr>
            <a:spLocks/>
          </p:cNvSpPr>
          <p:nvPr userDrawn="1"/>
        </p:nvSpPr>
        <p:spPr bwMode="auto">
          <a:xfrm>
            <a:off x="5520429" y="6466313"/>
            <a:ext cx="68580" cy="108063"/>
          </a:xfrm>
          <a:custGeom>
            <a:avLst/>
            <a:gdLst>
              <a:gd name="T0" fmla="*/ 13 w 28"/>
              <a:gd name="T1" fmla="*/ 22 h 44"/>
              <a:gd name="T2" fmla="*/ 27 w 28"/>
              <a:gd name="T3" fmla="*/ 36 h 44"/>
              <a:gd name="T4" fmla="*/ 27 w 28"/>
              <a:gd name="T5" fmla="*/ 39 h 44"/>
              <a:gd name="T6" fmla="*/ 23 w 28"/>
              <a:gd name="T7" fmla="*/ 43 h 44"/>
              <a:gd name="T8" fmla="*/ 20 w 28"/>
              <a:gd name="T9" fmla="*/ 43 h 44"/>
              <a:gd name="T10" fmla="*/ 0 w 28"/>
              <a:gd name="T11" fmla="*/ 23 h 44"/>
              <a:gd name="T12" fmla="*/ 0 w 28"/>
              <a:gd name="T13" fmla="*/ 21 h 44"/>
              <a:gd name="T14" fmla="*/ 20 w 28"/>
              <a:gd name="T15" fmla="*/ 1 h 44"/>
              <a:gd name="T16" fmla="*/ 23 w 28"/>
              <a:gd name="T17" fmla="*/ 1 h 44"/>
              <a:gd name="T18" fmla="*/ 27 w 28"/>
              <a:gd name="T19" fmla="*/ 5 h 44"/>
              <a:gd name="T20" fmla="*/ 27 w 28"/>
              <a:gd name="T21" fmla="*/ 8 h 44"/>
              <a:gd name="T22" fmla="*/ 13 w 28"/>
              <a:gd name="T23" fmla="*/ 22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" h="44">
                <a:moveTo>
                  <a:pt x="13" y="22"/>
                </a:moveTo>
                <a:cubicBezTo>
                  <a:pt x="27" y="36"/>
                  <a:pt x="27" y="36"/>
                  <a:pt x="27" y="36"/>
                </a:cubicBezTo>
                <a:cubicBezTo>
                  <a:pt x="28" y="37"/>
                  <a:pt x="28" y="38"/>
                  <a:pt x="27" y="39"/>
                </a:cubicBezTo>
                <a:cubicBezTo>
                  <a:pt x="23" y="43"/>
                  <a:pt x="23" y="43"/>
                  <a:pt x="23" y="43"/>
                </a:cubicBezTo>
                <a:cubicBezTo>
                  <a:pt x="22" y="44"/>
                  <a:pt x="21" y="44"/>
                  <a:pt x="20" y="43"/>
                </a:cubicBezTo>
                <a:cubicBezTo>
                  <a:pt x="0" y="23"/>
                  <a:pt x="0" y="23"/>
                  <a:pt x="0" y="23"/>
                </a:cubicBezTo>
                <a:cubicBezTo>
                  <a:pt x="0" y="23"/>
                  <a:pt x="0" y="22"/>
                  <a:pt x="0" y="21"/>
                </a:cubicBezTo>
                <a:cubicBezTo>
                  <a:pt x="20" y="1"/>
                  <a:pt x="20" y="1"/>
                  <a:pt x="20" y="1"/>
                </a:cubicBezTo>
                <a:cubicBezTo>
                  <a:pt x="21" y="0"/>
                  <a:pt x="22" y="0"/>
                  <a:pt x="23" y="1"/>
                </a:cubicBezTo>
                <a:cubicBezTo>
                  <a:pt x="27" y="5"/>
                  <a:pt x="27" y="5"/>
                  <a:pt x="27" y="5"/>
                </a:cubicBezTo>
                <a:cubicBezTo>
                  <a:pt x="28" y="6"/>
                  <a:pt x="28" y="7"/>
                  <a:pt x="27" y="8"/>
                </a:cubicBezTo>
                <a:lnTo>
                  <a:pt x="13" y="2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37160" tIns="68580" rIns="137160" bIns="68580" numCol="1" anchor="t" anchorCtr="0" compatLnSpc="1">
            <a:prstTxWarp prst="textNoShape">
              <a:avLst/>
            </a:prstTxWarp>
          </a:bodyPr>
          <a:lstStyle/>
          <a:p>
            <a:endParaRPr lang="id-ID" sz="3240"/>
          </a:p>
        </p:txBody>
      </p:sp>
      <p:sp>
        <p:nvSpPr>
          <p:cNvPr id="14" name="Freeform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B3D782F-7ACD-4A0E-851A-BD16ECB40BE4}"/>
              </a:ext>
            </a:extLst>
          </p:cNvPr>
          <p:cNvSpPr>
            <a:spLocks/>
          </p:cNvSpPr>
          <p:nvPr userDrawn="1"/>
        </p:nvSpPr>
        <p:spPr bwMode="auto">
          <a:xfrm>
            <a:off x="6767079" y="6467870"/>
            <a:ext cx="68580" cy="104949"/>
          </a:xfrm>
          <a:custGeom>
            <a:avLst/>
            <a:gdLst>
              <a:gd name="T0" fmla="*/ 8 w 28"/>
              <a:gd name="T1" fmla="*/ 43 h 43"/>
              <a:gd name="T2" fmla="*/ 5 w 28"/>
              <a:gd name="T3" fmla="*/ 43 h 43"/>
              <a:gd name="T4" fmla="*/ 1 w 28"/>
              <a:gd name="T5" fmla="*/ 38 h 43"/>
              <a:gd name="T6" fmla="*/ 1 w 28"/>
              <a:gd name="T7" fmla="*/ 36 h 43"/>
              <a:gd name="T8" fmla="*/ 15 w 28"/>
              <a:gd name="T9" fmla="*/ 22 h 43"/>
              <a:gd name="T10" fmla="*/ 1 w 28"/>
              <a:gd name="T11" fmla="*/ 8 h 43"/>
              <a:gd name="T12" fmla="*/ 1 w 28"/>
              <a:gd name="T13" fmla="*/ 5 h 43"/>
              <a:gd name="T14" fmla="*/ 5 w 28"/>
              <a:gd name="T15" fmla="*/ 1 h 43"/>
              <a:gd name="T16" fmla="*/ 8 w 28"/>
              <a:gd name="T17" fmla="*/ 1 h 43"/>
              <a:gd name="T18" fmla="*/ 27 w 28"/>
              <a:gd name="T19" fmla="*/ 21 h 43"/>
              <a:gd name="T20" fmla="*/ 27 w 28"/>
              <a:gd name="T21" fmla="*/ 23 h 43"/>
              <a:gd name="T22" fmla="*/ 8 w 28"/>
              <a:gd name="T23" fmla="*/ 43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" h="43">
                <a:moveTo>
                  <a:pt x="8" y="43"/>
                </a:moveTo>
                <a:cubicBezTo>
                  <a:pt x="7" y="43"/>
                  <a:pt x="6" y="43"/>
                  <a:pt x="5" y="43"/>
                </a:cubicBezTo>
                <a:cubicBezTo>
                  <a:pt x="1" y="38"/>
                  <a:pt x="1" y="38"/>
                  <a:pt x="1" y="38"/>
                </a:cubicBezTo>
                <a:cubicBezTo>
                  <a:pt x="0" y="38"/>
                  <a:pt x="0" y="37"/>
                  <a:pt x="1" y="36"/>
                </a:cubicBezTo>
                <a:cubicBezTo>
                  <a:pt x="15" y="22"/>
                  <a:pt x="15" y="22"/>
                  <a:pt x="15" y="22"/>
                </a:cubicBezTo>
                <a:cubicBezTo>
                  <a:pt x="1" y="8"/>
                  <a:pt x="1" y="8"/>
                  <a:pt x="1" y="8"/>
                </a:cubicBezTo>
                <a:cubicBezTo>
                  <a:pt x="0" y="7"/>
                  <a:pt x="0" y="6"/>
                  <a:pt x="1" y="5"/>
                </a:cubicBezTo>
                <a:cubicBezTo>
                  <a:pt x="5" y="1"/>
                  <a:pt x="5" y="1"/>
                  <a:pt x="5" y="1"/>
                </a:cubicBezTo>
                <a:cubicBezTo>
                  <a:pt x="6" y="0"/>
                  <a:pt x="7" y="0"/>
                  <a:pt x="8" y="1"/>
                </a:cubicBezTo>
                <a:cubicBezTo>
                  <a:pt x="27" y="21"/>
                  <a:pt x="27" y="21"/>
                  <a:pt x="27" y="21"/>
                </a:cubicBezTo>
                <a:cubicBezTo>
                  <a:pt x="28" y="21"/>
                  <a:pt x="28" y="22"/>
                  <a:pt x="27" y="23"/>
                </a:cubicBezTo>
                <a:lnTo>
                  <a:pt x="8" y="4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37160" tIns="68580" rIns="137160" bIns="68580" numCol="1" anchor="t" anchorCtr="0" compatLnSpc="1">
            <a:prstTxWarp prst="textNoShape">
              <a:avLst/>
            </a:prstTxWarp>
          </a:bodyPr>
          <a:lstStyle/>
          <a:p>
            <a:endParaRPr lang="id-ID" sz="3240"/>
          </a:p>
        </p:txBody>
      </p:sp>
      <p:sp>
        <p:nvSpPr>
          <p:cNvPr id="16" name="Oval 41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AEE8FDE-AB72-40AE-94DB-617CA6C744C0}"/>
              </a:ext>
            </a:extLst>
          </p:cNvPr>
          <p:cNvSpPr/>
          <p:nvPr userDrawn="1"/>
        </p:nvSpPr>
        <p:spPr>
          <a:xfrm>
            <a:off x="5937527" y="6279825"/>
            <a:ext cx="481040" cy="481038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7B25A4C7-571C-4919-B8B1-0F3FB92D21F3}"/>
              </a:ext>
            </a:extLst>
          </p:cNvPr>
          <p:cNvSpPr txBox="1">
            <a:spLocks/>
          </p:cNvSpPr>
          <p:nvPr userDrawn="1"/>
        </p:nvSpPr>
        <p:spPr>
          <a:xfrm>
            <a:off x="5888674" y="6368103"/>
            <a:ext cx="585672" cy="304482"/>
          </a:xfrm>
          <a:prstGeom prst="rect">
            <a:avLst/>
          </a:prstGeom>
          <a:noFill/>
        </p:spPr>
        <p:txBody>
          <a:bodyPr vert="horz" lIns="0" tIns="68580" rIns="0" bIns="6858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7EBE71-DAF8-4D13-BFB5-6F24DAF3B2C2}" type="slidenum">
              <a:rPr lang="en-US" sz="1800" smtClean="0">
                <a:solidFill>
                  <a:schemeClr val="bg1"/>
                </a:solidFill>
              </a:rPr>
              <a:pPr/>
              <a:t>‹#›</a:t>
            </a:fld>
            <a:endParaRPr lang="en-US" sz="1800" dirty="0">
              <a:solidFill>
                <a:schemeClr val="bg1"/>
              </a:solidFill>
            </a:endParaRPr>
          </a:p>
        </p:txBody>
      </p:sp>
      <p:grpSp>
        <p:nvGrpSpPr>
          <p:cNvPr id="18" name="Group 1">
            <a:extLst>
              <a:ext uri="{FF2B5EF4-FFF2-40B4-BE49-F238E27FC236}">
                <a16:creationId xmlns:a16="http://schemas.microsoft.com/office/drawing/2014/main" id="{1287F661-D236-4BEE-A013-16947A003C6D}"/>
              </a:ext>
            </a:extLst>
          </p:cNvPr>
          <p:cNvGrpSpPr/>
          <p:nvPr userDrawn="1"/>
        </p:nvGrpSpPr>
        <p:grpSpPr>
          <a:xfrm>
            <a:off x="1" y="6132254"/>
            <a:ext cx="12201486" cy="54864"/>
            <a:chOff x="0" y="6374169"/>
            <a:chExt cx="12201486" cy="36576"/>
          </a:xfrm>
        </p:grpSpPr>
        <p:sp>
          <p:nvSpPr>
            <p:cNvPr id="19" name="Rectangle 31">
              <a:extLst>
                <a:ext uri="{FF2B5EF4-FFF2-40B4-BE49-F238E27FC236}">
                  <a16:creationId xmlns:a16="http://schemas.microsoft.com/office/drawing/2014/main" id="{20A7D053-D4CD-4986-9B5E-6FE752BE0CAE}"/>
                </a:ext>
              </a:extLst>
            </p:cNvPr>
            <p:cNvSpPr/>
            <p:nvPr userDrawn="1"/>
          </p:nvSpPr>
          <p:spPr>
            <a:xfrm>
              <a:off x="0" y="6374169"/>
              <a:ext cx="3054096" cy="365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0" name="Rectangle 13">
              <a:extLst>
                <a:ext uri="{FF2B5EF4-FFF2-40B4-BE49-F238E27FC236}">
                  <a16:creationId xmlns:a16="http://schemas.microsoft.com/office/drawing/2014/main" id="{BCC3F733-4DA7-49A0-8318-8E0A1377873E}"/>
                </a:ext>
              </a:extLst>
            </p:cNvPr>
            <p:cNvSpPr/>
            <p:nvPr userDrawn="1"/>
          </p:nvSpPr>
          <p:spPr>
            <a:xfrm>
              <a:off x="3049130" y="6374169"/>
              <a:ext cx="3054096" cy="365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1" name="Rectangle 14">
              <a:extLst>
                <a:ext uri="{FF2B5EF4-FFF2-40B4-BE49-F238E27FC236}">
                  <a16:creationId xmlns:a16="http://schemas.microsoft.com/office/drawing/2014/main" id="{D435F985-1DA9-4F97-B46B-C21D4E29FFE2}"/>
                </a:ext>
              </a:extLst>
            </p:cNvPr>
            <p:cNvSpPr/>
            <p:nvPr userDrawn="1"/>
          </p:nvSpPr>
          <p:spPr>
            <a:xfrm>
              <a:off x="6098260" y="6374169"/>
              <a:ext cx="3054096" cy="3657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2" name="Rectangle 15">
              <a:extLst>
                <a:ext uri="{FF2B5EF4-FFF2-40B4-BE49-F238E27FC236}">
                  <a16:creationId xmlns:a16="http://schemas.microsoft.com/office/drawing/2014/main" id="{F2676330-B6BB-4455-A540-1C56D4CB62C7}"/>
                </a:ext>
              </a:extLst>
            </p:cNvPr>
            <p:cNvSpPr/>
            <p:nvPr userDrawn="1"/>
          </p:nvSpPr>
          <p:spPr>
            <a:xfrm>
              <a:off x="9147390" y="6374169"/>
              <a:ext cx="3054096" cy="3657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</p:grpSp>
      <p:grpSp>
        <p:nvGrpSpPr>
          <p:cNvPr id="23" name="Group 19">
            <a:extLst>
              <a:ext uri="{FF2B5EF4-FFF2-40B4-BE49-F238E27FC236}">
                <a16:creationId xmlns:a16="http://schemas.microsoft.com/office/drawing/2014/main" id="{55AD96D7-95AC-49FB-912A-D937D50DACD3}"/>
              </a:ext>
            </a:extLst>
          </p:cNvPr>
          <p:cNvGrpSpPr/>
          <p:nvPr userDrawn="1"/>
        </p:nvGrpSpPr>
        <p:grpSpPr>
          <a:xfrm>
            <a:off x="1" y="1085"/>
            <a:ext cx="12192000" cy="54864"/>
            <a:chOff x="0" y="6374169"/>
            <a:chExt cx="12201486" cy="36576"/>
          </a:xfrm>
        </p:grpSpPr>
        <p:sp>
          <p:nvSpPr>
            <p:cNvPr id="24" name="Rectangle 20">
              <a:extLst>
                <a:ext uri="{FF2B5EF4-FFF2-40B4-BE49-F238E27FC236}">
                  <a16:creationId xmlns:a16="http://schemas.microsoft.com/office/drawing/2014/main" id="{6CD9CA14-3C46-4766-BECC-462EB03B88F6}"/>
                </a:ext>
              </a:extLst>
            </p:cNvPr>
            <p:cNvSpPr/>
            <p:nvPr userDrawn="1"/>
          </p:nvSpPr>
          <p:spPr>
            <a:xfrm>
              <a:off x="0" y="6374169"/>
              <a:ext cx="3054096" cy="365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5" name="Rectangle 21">
              <a:extLst>
                <a:ext uri="{FF2B5EF4-FFF2-40B4-BE49-F238E27FC236}">
                  <a16:creationId xmlns:a16="http://schemas.microsoft.com/office/drawing/2014/main" id="{3360826A-3EE5-4C0E-9E5D-51338818CE85}"/>
                </a:ext>
              </a:extLst>
            </p:cNvPr>
            <p:cNvSpPr/>
            <p:nvPr userDrawn="1"/>
          </p:nvSpPr>
          <p:spPr>
            <a:xfrm>
              <a:off x="3049130" y="6374169"/>
              <a:ext cx="3054096" cy="365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6" name="Rectangle 22">
              <a:extLst>
                <a:ext uri="{FF2B5EF4-FFF2-40B4-BE49-F238E27FC236}">
                  <a16:creationId xmlns:a16="http://schemas.microsoft.com/office/drawing/2014/main" id="{525E084D-1683-489E-A30C-F4F64818CDB3}"/>
                </a:ext>
              </a:extLst>
            </p:cNvPr>
            <p:cNvSpPr/>
            <p:nvPr userDrawn="1"/>
          </p:nvSpPr>
          <p:spPr>
            <a:xfrm>
              <a:off x="6098260" y="6374169"/>
              <a:ext cx="3054096" cy="3657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7" name="Rectangle 23">
              <a:extLst>
                <a:ext uri="{FF2B5EF4-FFF2-40B4-BE49-F238E27FC236}">
                  <a16:creationId xmlns:a16="http://schemas.microsoft.com/office/drawing/2014/main" id="{C1FA3931-229B-4848-80F1-9F6BAE689C07}"/>
                </a:ext>
              </a:extLst>
            </p:cNvPr>
            <p:cNvSpPr/>
            <p:nvPr userDrawn="1"/>
          </p:nvSpPr>
          <p:spPr>
            <a:xfrm>
              <a:off x="9147390" y="6374169"/>
              <a:ext cx="3054096" cy="3657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</p:grp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E2E373EC-BBE3-48DE-B992-98EB383E54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6284198"/>
            <a:ext cx="1546371" cy="453260"/>
          </a:xfrm>
          <a:prstGeom prst="rect">
            <a:avLst/>
          </a:prstGeom>
        </p:spPr>
      </p:pic>
      <p:sp>
        <p:nvSpPr>
          <p:cNvPr id="30" name="Заголовок 1">
            <a:extLst>
              <a:ext uri="{FF2B5EF4-FFF2-40B4-BE49-F238E27FC236}">
                <a16:creationId xmlns:a16="http://schemas.microsoft.com/office/drawing/2014/main" id="{54D650FA-2D48-48F2-B79A-A0ED980EA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2" y="184473"/>
            <a:ext cx="10515600" cy="4403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24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2" name="Объект 2">
            <a:extLst>
              <a:ext uri="{FF2B5EF4-FFF2-40B4-BE49-F238E27FC236}">
                <a16:creationId xmlns:a16="http://schemas.microsoft.com/office/drawing/2014/main" id="{20459FAA-F4F2-4145-BC9F-3CE079EB39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5163" y="1476385"/>
            <a:ext cx="10515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28" name="object 7">
            <a:extLst>
              <a:ext uri="{FF2B5EF4-FFF2-40B4-BE49-F238E27FC236}">
                <a16:creationId xmlns:a16="http://schemas.microsoft.com/office/drawing/2014/main" id="{C41C85BA-950F-4777-BBDD-9C70E9E61587}"/>
              </a:ext>
            </a:extLst>
          </p:cNvPr>
          <p:cNvSpPr/>
          <p:nvPr userDrawn="1"/>
        </p:nvSpPr>
        <p:spPr>
          <a:xfrm>
            <a:off x="845288" y="670882"/>
            <a:ext cx="10268712" cy="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200"/>
          </a:p>
        </p:txBody>
      </p:sp>
    </p:spTree>
    <p:extLst>
      <p:ext uri="{BB962C8B-B14F-4D97-AF65-F5344CB8AC3E}">
        <p14:creationId xmlns:p14="http://schemas.microsoft.com/office/powerpoint/2010/main" val="254900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87B8ADA-7A03-4A4E-A0B1-A87F52F596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425582"/>
            <a:ext cx="10515600" cy="214829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bg object 16">
            <a:extLst>
              <a:ext uri="{FF2B5EF4-FFF2-40B4-BE49-F238E27FC236}">
                <a16:creationId xmlns:a16="http://schemas.microsoft.com/office/drawing/2014/main" id="{695F174A-041E-4769-A74E-1173A6E79E5E}"/>
              </a:ext>
            </a:extLst>
          </p:cNvPr>
          <p:cNvSpPr/>
          <p:nvPr userDrawn="1"/>
        </p:nvSpPr>
        <p:spPr>
          <a:xfrm>
            <a:off x="0" y="1752600"/>
            <a:ext cx="12189967" cy="14919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bg object 17">
            <a:extLst>
              <a:ext uri="{FF2B5EF4-FFF2-40B4-BE49-F238E27FC236}">
                <a16:creationId xmlns:a16="http://schemas.microsoft.com/office/drawing/2014/main" id="{92222512-91FF-4E41-8560-1221B0E77F90}"/>
              </a:ext>
            </a:extLst>
          </p:cNvPr>
          <p:cNvSpPr/>
          <p:nvPr userDrawn="1"/>
        </p:nvSpPr>
        <p:spPr>
          <a:xfrm>
            <a:off x="0" y="1752600"/>
            <a:ext cx="12192000" cy="1491996"/>
          </a:xfrm>
          <a:prstGeom prst="rect">
            <a:avLst/>
          </a:prstGeom>
          <a:gradFill flip="none" rotWithShape="0">
            <a:gsLst>
              <a:gs pos="0">
                <a:srgbClr val="7D90AB">
                  <a:alpha val="91000"/>
                </a:srgbClr>
              </a:gs>
              <a:gs pos="50000">
                <a:srgbClr val="576A87">
                  <a:alpha val="85000"/>
                </a:srgbClr>
              </a:gs>
              <a:gs pos="100000">
                <a:srgbClr val="333F50">
                  <a:alpha val="9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73C396-E8A3-4F1A-BDBB-973C9BAF3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52601"/>
            <a:ext cx="10515600" cy="1491996"/>
          </a:xfrm>
        </p:spPr>
        <p:txBody>
          <a:bodyPr anchor="ctr">
            <a:normAutofit/>
          </a:bodyPr>
          <a:lstStyle>
            <a:lvl1pPr algn="ctr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Rectangle 24">
            <a:extLst>
              <a:ext uri="{FF2B5EF4-FFF2-40B4-BE49-F238E27FC236}">
                <a16:creationId xmlns:a16="http://schemas.microsoft.com/office/drawing/2014/main" id="{A7F908E1-F7F6-4443-85F9-695A7DEFE48F}"/>
              </a:ext>
            </a:extLst>
          </p:cNvPr>
          <p:cNvSpPr/>
          <p:nvPr userDrawn="1"/>
        </p:nvSpPr>
        <p:spPr>
          <a:xfrm>
            <a:off x="0" y="6182688"/>
            <a:ext cx="12192000" cy="67531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4AC321FF-6A5C-4449-ACFE-6F1AEB5BEEC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045579" y="6318291"/>
            <a:ext cx="2352950" cy="385074"/>
          </a:xfrm>
        </p:spPr>
        <p:txBody>
          <a:bodyPr lIns="0" anchor="ctr">
            <a:normAutofit/>
          </a:bodyPr>
          <a:lstStyle>
            <a:lvl1pPr marL="0" indent="0" algn="r">
              <a:buNone/>
              <a:defRPr sz="14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www.nobelavenue.uz</a:t>
            </a:r>
          </a:p>
        </p:txBody>
      </p:sp>
      <p:sp>
        <p:nvSpPr>
          <p:cNvPr id="11" name="Oval 3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A326CAE-7B08-489D-A9E3-875225BD4C08}"/>
              </a:ext>
            </a:extLst>
          </p:cNvPr>
          <p:cNvSpPr/>
          <p:nvPr userDrawn="1"/>
        </p:nvSpPr>
        <p:spPr>
          <a:xfrm>
            <a:off x="5410200" y="6361538"/>
            <a:ext cx="317616" cy="31761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12" name="Oval 3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38A7D74-59EC-4DE3-94FD-0D7C8FB53A44}"/>
              </a:ext>
            </a:extLst>
          </p:cNvPr>
          <p:cNvSpPr/>
          <p:nvPr userDrawn="1"/>
        </p:nvSpPr>
        <p:spPr>
          <a:xfrm>
            <a:off x="6628276" y="6361538"/>
            <a:ext cx="317616" cy="31761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13" name="Freeform 98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5585432-C9F0-4CFE-91A6-F2DBCD3057D4}"/>
              </a:ext>
            </a:extLst>
          </p:cNvPr>
          <p:cNvSpPr>
            <a:spLocks/>
          </p:cNvSpPr>
          <p:nvPr userDrawn="1"/>
        </p:nvSpPr>
        <p:spPr bwMode="auto">
          <a:xfrm>
            <a:off x="5520429" y="6466313"/>
            <a:ext cx="68580" cy="108063"/>
          </a:xfrm>
          <a:custGeom>
            <a:avLst/>
            <a:gdLst>
              <a:gd name="T0" fmla="*/ 13 w 28"/>
              <a:gd name="T1" fmla="*/ 22 h 44"/>
              <a:gd name="T2" fmla="*/ 27 w 28"/>
              <a:gd name="T3" fmla="*/ 36 h 44"/>
              <a:gd name="T4" fmla="*/ 27 w 28"/>
              <a:gd name="T5" fmla="*/ 39 h 44"/>
              <a:gd name="T6" fmla="*/ 23 w 28"/>
              <a:gd name="T7" fmla="*/ 43 h 44"/>
              <a:gd name="T8" fmla="*/ 20 w 28"/>
              <a:gd name="T9" fmla="*/ 43 h 44"/>
              <a:gd name="T10" fmla="*/ 0 w 28"/>
              <a:gd name="T11" fmla="*/ 23 h 44"/>
              <a:gd name="T12" fmla="*/ 0 w 28"/>
              <a:gd name="T13" fmla="*/ 21 h 44"/>
              <a:gd name="T14" fmla="*/ 20 w 28"/>
              <a:gd name="T15" fmla="*/ 1 h 44"/>
              <a:gd name="T16" fmla="*/ 23 w 28"/>
              <a:gd name="T17" fmla="*/ 1 h 44"/>
              <a:gd name="T18" fmla="*/ 27 w 28"/>
              <a:gd name="T19" fmla="*/ 5 h 44"/>
              <a:gd name="T20" fmla="*/ 27 w 28"/>
              <a:gd name="T21" fmla="*/ 8 h 44"/>
              <a:gd name="T22" fmla="*/ 13 w 28"/>
              <a:gd name="T23" fmla="*/ 22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" h="44">
                <a:moveTo>
                  <a:pt x="13" y="22"/>
                </a:moveTo>
                <a:cubicBezTo>
                  <a:pt x="27" y="36"/>
                  <a:pt x="27" y="36"/>
                  <a:pt x="27" y="36"/>
                </a:cubicBezTo>
                <a:cubicBezTo>
                  <a:pt x="28" y="37"/>
                  <a:pt x="28" y="38"/>
                  <a:pt x="27" y="39"/>
                </a:cubicBezTo>
                <a:cubicBezTo>
                  <a:pt x="23" y="43"/>
                  <a:pt x="23" y="43"/>
                  <a:pt x="23" y="43"/>
                </a:cubicBezTo>
                <a:cubicBezTo>
                  <a:pt x="22" y="44"/>
                  <a:pt x="21" y="44"/>
                  <a:pt x="20" y="43"/>
                </a:cubicBezTo>
                <a:cubicBezTo>
                  <a:pt x="0" y="23"/>
                  <a:pt x="0" y="23"/>
                  <a:pt x="0" y="23"/>
                </a:cubicBezTo>
                <a:cubicBezTo>
                  <a:pt x="0" y="23"/>
                  <a:pt x="0" y="22"/>
                  <a:pt x="0" y="21"/>
                </a:cubicBezTo>
                <a:cubicBezTo>
                  <a:pt x="20" y="1"/>
                  <a:pt x="20" y="1"/>
                  <a:pt x="20" y="1"/>
                </a:cubicBezTo>
                <a:cubicBezTo>
                  <a:pt x="21" y="0"/>
                  <a:pt x="22" y="0"/>
                  <a:pt x="23" y="1"/>
                </a:cubicBezTo>
                <a:cubicBezTo>
                  <a:pt x="27" y="5"/>
                  <a:pt x="27" y="5"/>
                  <a:pt x="27" y="5"/>
                </a:cubicBezTo>
                <a:cubicBezTo>
                  <a:pt x="28" y="6"/>
                  <a:pt x="28" y="7"/>
                  <a:pt x="27" y="8"/>
                </a:cubicBezTo>
                <a:lnTo>
                  <a:pt x="13" y="2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37160" tIns="68580" rIns="137160" bIns="68580" numCol="1" anchor="t" anchorCtr="0" compatLnSpc="1">
            <a:prstTxWarp prst="textNoShape">
              <a:avLst/>
            </a:prstTxWarp>
          </a:bodyPr>
          <a:lstStyle/>
          <a:p>
            <a:endParaRPr lang="id-ID" sz="3240"/>
          </a:p>
        </p:txBody>
      </p:sp>
      <p:sp>
        <p:nvSpPr>
          <p:cNvPr id="14" name="Freeform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94F4645-0DC1-4757-A9F1-610BEA542AC7}"/>
              </a:ext>
            </a:extLst>
          </p:cNvPr>
          <p:cNvSpPr>
            <a:spLocks/>
          </p:cNvSpPr>
          <p:nvPr userDrawn="1"/>
        </p:nvSpPr>
        <p:spPr bwMode="auto">
          <a:xfrm>
            <a:off x="6767079" y="6467870"/>
            <a:ext cx="68580" cy="104949"/>
          </a:xfrm>
          <a:custGeom>
            <a:avLst/>
            <a:gdLst>
              <a:gd name="T0" fmla="*/ 8 w 28"/>
              <a:gd name="T1" fmla="*/ 43 h 43"/>
              <a:gd name="T2" fmla="*/ 5 w 28"/>
              <a:gd name="T3" fmla="*/ 43 h 43"/>
              <a:gd name="T4" fmla="*/ 1 w 28"/>
              <a:gd name="T5" fmla="*/ 38 h 43"/>
              <a:gd name="T6" fmla="*/ 1 w 28"/>
              <a:gd name="T7" fmla="*/ 36 h 43"/>
              <a:gd name="T8" fmla="*/ 15 w 28"/>
              <a:gd name="T9" fmla="*/ 22 h 43"/>
              <a:gd name="T10" fmla="*/ 1 w 28"/>
              <a:gd name="T11" fmla="*/ 8 h 43"/>
              <a:gd name="T12" fmla="*/ 1 w 28"/>
              <a:gd name="T13" fmla="*/ 5 h 43"/>
              <a:gd name="T14" fmla="*/ 5 w 28"/>
              <a:gd name="T15" fmla="*/ 1 h 43"/>
              <a:gd name="T16" fmla="*/ 8 w 28"/>
              <a:gd name="T17" fmla="*/ 1 h 43"/>
              <a:gd name="T18" fmla="*/ 27 w 28"/>
              <a:gd name="T19" fmla="*/ 21 h 43"/>
              <a:gd name="T20" fmla="*/ 27 w 28"/>
              <a:gd name="T21" fmla="*/ 23 h 43"/>
              <a:gd name="T22" fmla="*/ 8 w 28"/>
              <a:gd name="T23" fmla="*/ 43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" h="43">
                <a:moveTo>
                  <a:pt x="8" y="43"/>
                </a:moveTo>
                <a:cubicBezTo>
                  <a:pt x="7" y="43"/>
                  <a:pt x="6" y="43"/>
                  <a:pt x="5" y="43"/>
                </a:cubicBezTo>
                <a:cubicBezTo>
                  <a:pt x="1" y="38"/>
                  <a:pt x="1" y="38"/>
                  <a:pt x="1" y="38"/>
                </a:cubicBezTo>
                <a:cubicBezTo>
                  <a:pt x="0" y="38"/>
                  <a:pt x="0" y="37"/>
                  <a:pt x="1" y="36"/>
                </a:cubicBezTo>
                <a:cubicBezTo>
                  <a:pt x="15" y="22"/>
                  <a:pt x="15" y="22"/>
                  <a:pt x="15" y="22"/>
                </a:cubicBezTo>
                <a:cubicBezTo>
                  <a:pt x="1" y="8"/>
                  <a:pt x="1" y="8"/>
                  <a:pt x="1" y="8"/>
                </a:cubicBezTo>
                <a:cubicBezTo>
                  <a:pt x="0" y="7"/>
                  <a:pt x="0" y="6"/>
                  <a:pt x="1" y="5"/>
                </a:cubicBezTo>
                <a:cubicBezTo>
                  <a:pt x="5" y="1"/>
                  <a:pt x="5" y="1"/>
                  <a:pt x="5" y="1"/>
                </a:cubicBezTo>
                <a:cubicBezTo>
                  <a:pt x="6" y="0"/>
                  <a:pt x="7" y="0"/>
                  <a:pt x="8" y="1"/>
                </a:cubicBezTo>
                <a:cubicBezTo>
                  <a:pt x="27" y="21"/>
                  <a:pt x="27" y="21"/>
                  <a:pt x="27" y="21"/>
                </a:cubicBezTo>
                <a:cubicBezTo>
                  <a:pt x="28" y="21"/>
                  <a:pt x="28" y="22"/>
                  <a:pt x="27" y="23"/>
                </a:cubicBezTo>
                <a:lnTo>
                  <a:pt x="8" y="4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37160" tIns="68580" rIns="137160" bIns="68580" numCol="1" anchor="t" anchorCtr="0" compatLnSpc="1">
            <a:prstTxWarp prst="textNoShape">
              <a:avLst/>
            </a:prstTxWarp>
          </a:bodyPr>
          <a:lstStyle/>
          <a:p>
            <a:endParaRPr lang="id-ID" sz="3240"/>
          </a:p>
        </p:txBody>
      </p:sp>
      <p:sp>
        <p:nvSpPr>
          <p:cNvPr id="15" name="Oval 41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F1B67B7-69DA-444C-AC46-9BF41EEE1292}"/>
              </a:ext>
            </a:extLst>
          </p:cNvPr>
          <p:cNvSpPr/>
          <p:nvPr userDrawn="1"/>
        </p:nvSpPr>
        <p:spPr>
          <a:xfrm>
            <a:off x="5937527" y="6279825"/>
            <a:ext cx="481040" cy="481038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7487E435-757C-4875-8463-96C25F3FD899}"/>
              </a:ext>
            </a:extLst>
          </p:cNvPr>
          <p:cNvSpPr txBox="1">
            <a:spLocks/>
          </p:cNvSpPr>
          <p:nvPr userDrawn="1"/>
        </p:nvSpPr>
        <p:spPr>
          <a:xfrm>
            <a:off x="5888674" y="6368103"/>
            <a:ext cx="585672" cy="304482"/>
          </a:xfrm>
          <a:prstGeom prst="rect">
            <a:avLst/>
          </a:prstGeom>
          <a:noFill/>
        </p:spPr>
        <p:txBody>
          <a:bodyPr vert="horz" lIns="0" tIns="68580" rIns="0" bIns="6858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7EBE71-DAF8-4D13-BFB5-6F24DAF3B2C2}" type="slidenum">
              <a:rPr lang="en-US" sz="1800" smtClean="0">
                <a:solidFill>
                  <a:schemeClr val="bg1"/>
                </a:solidFill>
              </a:rPr>
              <a:pPr/>
              <a:t>‹#›</a:t>
            </a:fld>
            <a:endParaRPr lang="en-US" sz="1800" dirty="0">
              <a:solidFill>
                <a:schemeClr val="bg1"/>
              </a:solidFill>
            </a:endParaRPr>
          </a:p>
        </p:txBody>
      </p:sp>
      <p:grpSp>
        <p:nvGrpSpPr>
          <p:cNvPr id="17" name="Group 1">
            <a:extLst>
              <a:ext uri="{FF2B5EF4-FFF2-40B4-BE49-F238E27FC236}">
                <a16:creationId xmlns:a16="http://schemas.microsoft.com/office/drawing/2014/main" id="{4BF57EBA-2A46-423C-AD34-AB6E056D4D8A}"/>
              </a:ext>
            </a:extLst>
          </p:cNvPr>
          <p:cNvGrpSpPr/>
          <p:nvPr userDrawn="1"/>
        </p:nvGrpSpPr>
        <p:grpSpPr>
          <a:xfrm>
            <a:off x="1" y="6132254"/>
            <a:ext cx="12201486" cy="54864"/>
            <a:chOff x="0" y="6374169"/>
            <a:chExt cx="12201486" cy="36576"/>
          </a:xfrm>
        </p:grpSpPr>
        <p:sp>
          <p:nvSpPr>
            <p:cNvPr id="18" name="Rectangle 31">
              <a:extLst>
                <a:ext uri="{FF2B5EF4-FFF2-40B4-BE49-F238E27FC236}">
                  <a16:creationId xmlns:a16="http://schemas.microsoft.com/office/drawing/2014/main" id="{1CBE72FD-8B32-4ABF-8D62-E42624F7FE81}"/>
                </a:ext>
              </a:extLst>
            </p:cNvPr>
            <p:cNvSpPr/>
            <p:nvPr userDrawn="1"/>
          </p:nvSpPr>
          <p:spPr>
            <a:xfrm>
              <a:off x="0" y="6374169"/>
              <a:ext cx="3054096" cy="365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19" name="Rectangle 13">
              <a:extLst>
                <a:ext uri="{FF2B5EF4-FFF2-40B4-BE49-F238E27FC236}">
                  <a16:creationId xmlns:a16="http://schemas.microsoft.com/office/drawing/2014/main" id="{8DF64E31-E980-4E1D-A46D-D31E8101215F}"/>
                </a:ext>
              </a:extLst>
            </p:cNvPr>
            <p:cNvSpPr/>
            <p:nvPr userDrawn="1"/>
          </p:nvSpPr>
          <p:spPr>
            <a:xfrm>
              <a:off x="3049130" y="6374169"/>
              <a:ext cx="3054096" cy="365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0" name="Rectangle 14">
              <a:extLst>
                <a:ext uri="{FF2B5EF4-FFF2-40B4-BE49-F238E27FC236}">
                  <a16:creationId xmlns:a16="http://schemas.microsoft.com/office/drawing/2014/main" id="{AFF8D797-95D3-455E-833A-2EC0103723DC}"/>
                </a:ext>
              </a:extLst>
            </p:cNvPr>
            <p:cNvSpPr/>
            <p:nvPr userDrawn="1"/>
          </p:nvSpPr>
          <p:spPr>
            <a:xfrm>
              <a:off x="6098260" y="6374169"/>
              <a:ext cx="3054096" cy="3657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1" name="Rectangle 15">
              <a:extLst>
                <a:ext uri="{FF2B5EF4-FFF2-40B4-BE49-F238E27FC236}">
                  <a16:creationId xmlns:a16="http://schemas.microsoft.com/office/drawing/2014/main" id="{37982437-8DE3-407C-833A-F98989FE1BE9}"/>
                </a:ext>
              </a:extLst>
            </p:cNvPr>
            <p:cNvSpPr/>
            <p:nvPr userDrawn="1"/>
          </p:nvSpPr>
          <p:spPr>
            <a:xfrm>
              <a:off x="9147390" y="6374169"/>
              <a:ext cx="3054096" cy="3657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</p:grp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5376F98C-395B-4AB4-93E4-029D351CFBA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6284198"/>
            <a:ext cx="1546371" cy="453260"/>
          </a:xfrm>
          <a:prstGeom prst="rect">
            <a:avLst/>
          </a:prstGeom>
        </p:spPr>
      </p:pic>
      <p:grpSp>
        <p:nvGrpSpPr>
          <p:cNvPr id="23" name="Group 19">
            <a:extLst>
              <a:ext uri="{FF2B5EF4-FFF2-40B4-BE49-F238E27FC236}">
                <a16:creationId xmlns:a16="http://schemas.microsoft.com/office/drawing/2014/main" id="{2D40E3F6-B1DB-4A74-B37A-4B13579AC762}"/>
              </a:ext>
            </a:extLst>
          </p:cNvPr>
          <p:cNvGrpSpPr/>
          <p:nvPr userDrawn="1"/>
        </p:nvGrpSpPr>
        <p:grpSpPr>
          <a:xfrm>
            <a:off x="1" y="1085"/>
            <a:ext cx="12192000" cy="54864"/>
            <a:chOff x="0" y="6374169"/>
            <a:chExt cx="12201486" cy="36576"/>
          </a:xfrm>
        </p:grpSpPr>
        <p:sp>
          <p:nvSpPr>
            <p:cNvPr id="24" name="Rectangle 20">
              <a:extLst>
                <a:ext uri="{FF2B5EF4-FFF2-40B4-BE49-F238E27FC236}">
                  <a16:creationId xmlns:a16="http://schemas.microsoft.com/office/drawing/2014/main" id="{1A0ED124-33CE-4581-99ED-3A54161E5686}"/>
                </a:ext>
              </a:extLst>
            </p:cNvPr>
            <p:cNvSpPr/>
            <p:nvPr userDrawn="1"/>
          </p:nvSpPr>
          <p:spPr>
            <a:xfrm>
              <a:off x="0" y="6374169"/>
              <a:ext cx="3054096" cy="365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5" name="Rectangle 21">
              <a:extLst>
                <a:ext uri="{FF2B5EF4-FFF2-40B4-BE49-F238E27FC236}">
                  <a16:creationId xmlns:a16="http://schemas.microsoft.com/office/drawing/2014/main" id="{1886CFB5-75D0-4AF4-9C75-BC6FBAACF924}"/>
                </a:ext>
              </a:extLst>
            </p:cNvPr>
            <p:cNvSpPr/>
            <p:nvPr userDrawn="1"/>
          </p:nvSpPr>
          <p:spPr>
            <a:xfrm>
              <a:off x="3049130" y="6374169"/>
              <a:ext cx="3054096" cy="365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6" name="Rectangle 22">
              <a:extLst>
                <a:ext uri="{FF2B5EF4-FFF2-40B4-BE49-F238E27FC236}">
                  <a16:creationId xmlns:a16="http://schemas.microsoft.com/office/drawing/2014/main" id="{9D242EBD-EA9D-47B1-9DEE-D6187C2A181C}"/>
                </a:ext>
              </a:extLst>
            </p:cNvPr>
            <p:cNvSpPr/>
            <p:nvPr userDrawn="1"/>
          </p:nvSpPr>
          <p:spPr>
            <a:xfrm>
              <a:off x="6098260" y="6374169"/>
              <a:ext cx="3054096" cy="3657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7" name="Rectangle 23">
              <a:extLst>
                <a:ext uri="{FF2B5EF4-FFF2-40B4-BE49-F238E27FC236}">
                  <a16:creationId xmlns:a16="http://schemas.microsoft.com/office/drawing/2014/main" id="{9E67626B-264E-4FFD-9D7C-B5B726558445}"/>
                </a:ext>
              </a:extLst>
            </p:cNvPr>
            <p:cNvSpPr/>
            <p:nvPr userDrawn="1"/>
          </p:nvSpPr>
          <p:spPr>
            <a:xfrm>
              <a:off x="9147390" y="6374169"/>
              <a:ext cx="3054096" cy="3657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</p:grpSp>
    </p:spTree>
    <p:extLst>
      <p:ext uri="{BB962C8B-B14F-4D97-AF65-F5344CB8AC3E}">
        <p14:creationId xmlns:p14="http://schemas.microsoft.com/office/powerpoint/2010/main" val="3479110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25A355-086C-4EFA-8068-B3D60633B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588AE1-5A44-4A7A-A9BC-1B88C3EB25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E63E103-DC93-4186-8C35-1CD22BA6CD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3C23B52-01EB-4AB3-90DF-084B14F27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EA13-2934-4430-A137-5E222D451B11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A9C37A4-62FE-475F-AF97-2136856E9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6D89C94-A68B-460D-8A5A-CD73495DD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8BCE-9FF4-48E9-B3A6-9F6348384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283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C62BEF-0433-401C-AB9C-FE90B3DFD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276EA0E-02FB-497F-A8B9-4B5866A3D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7A3116A-3C4D-4383-BB61-5170AD90F0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3DDB8F8-DEDD-4820-8DE3-2EB5EBC4F6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535111E-47CE-4887-8563-82CFA93630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28B0478-D262-496E-8B19-22F8AE581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EA13-2934-4430-A137-5E222D451B11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FE5B907-920D-464E-A1EC-EC7F6D722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F411DA0-04BF-4BE6-8515-ABA772399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8BCE-9FF4-48E9-B3A6-9F6348384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142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C40AB1-8656-4CD2-B06B-C674418C2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DAD3D1D-7E27-4029-A41D-2ADB72D12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EA13-2934-4430-A137-5E222D451B11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503A8FC-E257-4797-8FC0-BDD377783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1670C63-3F4E-44BC-B73F-10B7302BA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8BCE-9FF4-48E9-B3A6-9F6348384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850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5543B6B-6CCF-413B-BB3C-9165637EB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EA13-2934-4430-A137-5E222D451B11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ABA044C-A917-4E71-8290-D6DECD4E3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E17A3F7-0A1E-4949-916F-5E241CEB2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8BCE-9FF4-48E9-B3A6-9F6348384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193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75240D-7906-42B2-B456-BD8D30ADC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7027E9-CCDB-4466-B92A-9E067132B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ADC265D-FA00-4ADF-8B49-A85E6ECB20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BEC86D8-82E7-4451-99CD-BFF5DC7EE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EA13-2934-4430-A137-5E222D451B11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3F1F23C-F94C-4D79-885C-A25595976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34C0B0-C729-416C-A6E0-245DFAF5B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8BCE-9FF4-48E9-B3A6-9F6348384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97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532F1D-6739-4371-B725-E95EC9B3D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3EE4EAC-DFA4-40ED-82D4-0DC5201774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4CCB62E-B4A6-4A46-AAD0-265E52ADA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AD04435-258B-4D3B-8367-01BDA3D3F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EA13-2934-4430-A137-5E222D451B11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0296EFB-00B0-4298-BFBF-F6F5AB033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5B3E37-5D7D-491F-8DF9-5EE573BE9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8BCE-9FF4-48E9-B3A6-9F6348384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63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4C7BF1-362A-4F5A-80E6-06B4D8018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711FAA9-74B8-4899-8E09-2E35CD3D1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7A8840-8EF3-493C-98F0-77D23F6E8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BEA13-2934-4430-A137-5E222D451B11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D8F853-15B8-479C-901E-0E472EA2F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F42DD53-8CA8-43AE-86EC-97C3FEF664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D8BCE-9FF4-48E9-B3A6-9F6348384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789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9" name="Freeform 18"/>
          <p:cNvSpPr/>
          <p:nvPr/>
        </p:nvSpPr>
        <p:spPr>
          <a:xfrm flipV="1">
            <a:off x="8028467" y="0"/>
            <a:ext cx="4163535" cy="6858000"/>
          </a:xfrm>
          <a:custGeom>
            <a:avLst/>
            <a:gdLst>
              <a:gd name="connsiteX0" fmla="*/ 4162288 w 4163535"/>
              <a:gd name="connsiteY0" fmla="*/ 6858000 h 6858000"/>
              <a:gd name="connsiteX1" fmla="*/ 4163535 w 4163535"/>
              <a:gd name="connsiteY1" fmla="*/ 6858000 h 6858000"/>
              <a:gd name="connsiteX2" fmla="*/ 4163535 w 4163535"/>
              <a:gd name="connsiteY2" fmla="*/ 0 h 6858000"/>
              <a:gd name="connsiteX3" fmla="*/ 0 w 4163535"/>
              <a:gd name="connsiteY3" fmla="*/ 0 h 6858000"/>
              <a:gd name="connsiteX4" fmla="*/ 0 w 4163535"/>
              <a:gd name="connsiteY4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63535" h="6858000">
                <a:moveTo>
                  <a:pt x="4162288" y="6858000"/>
                </a:moveTo>
                <a:lnTo>
                  <a:pt x="4163535" y="6858000"/>
                </a:lnTo>
                <a:lnTo>
                  <a:pt x="4163535" y="0"/>
                </a:lnTo>
                <a:lnTo>
                  <a:pt x="0" y="0"/>
                </a:lnTo>
                <a:lnTo>
                  <a:pt x="0" y="1"/>
                </a:lnTo>
                <a:close/>
              </a:path>
            </a:pathLst>
          </a:custGeom>
          <a:gradFill flip="none" rotWithShape="1">
            <a:gsLst>
              <a:gs pos="25000">
                <a:schemeClr val="accent3">
                  <a:alpha val="80000"/>
                </a:schemeClr>
              </a:gs>
              <a:gs pos="100000">
                <a:schemeClr val="accent5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8" name="TextBox 7"/>
          <p:cNvSpPr txBox="1"/>
          <p:nvPr/>
        </p:nvSpPr>
        <p:spPr>
          <a:xfrm>
            <a:off x="8128001" y="2597919"/>
            <a:ext cx="4063999" cy="480060"/>
          </a:xfrm>
          <a:prstGeom prst="parallelogram">
            <a:avLst>
              <a:gd name="adj" fmla="val 69748"/>
            </a:avLst>
          </a:prstGeom>
          <a:gradFill>
            <a:gsLst>
              <a:gs pos="25000">
                <a:schemeClr val="tx2">
                  <a:lumMod val="50000"/>
                  <a:alpha val="90000"/>
                </a:schemeClr>
              </a:gs>
              <a:gs pos="100000">
                <a:schemeClr val="tx2">
                  <a:lumMod val="75000"/>
                  <a:alpha val="50000"/>
                </a:schemeClr>
              </a:gs>
            </a:gsLst>
            <a:lin ang="10800000" scaled="1"/>
          </a:gradFill>
          <a:ln>
            <a:noFill/>
          </a:ln>
        </p:spPr>
        <p:txBody>
          <a:bodyPr wrap="square" lIns="0" tIns="60960" rIns="0" bIns="60960" rtlCol="0" anchor="ctr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+mj-lt"/>
                <a:ea typeface="Roboto" panose="02000000000000000000" pitchFamily="2" charset="0"/>
              </a:rPr>
              <a:t>www.nobelavenue.uz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479637" y="3079467"/>
            <a:ext cx="7712362" cy="873562"/>
          </a:xfrm>
          <a:prstGeom prst="parallelogram">
            <a:avLst>
              <a:gd name="adj" fmla="val 66863"/>
            </a:avLst>
          </a:prstGeom>
          <a:gradFill>
            <a:gsLst>
              <a:gs pos="25000">
                <a:schemeClr val="accent5">
                  <a:lumMod val="75000"/>
                  <a:alpha val="90000"/>
                </a:schemeClr>
              </a:gs>
              <a:gs pos="100000">
                <a:schemeClr val="accent3">
                  <a:alpha val="50000"/>
                </a:schemeClr>
              </a:gs>
            </a:gsLst>
            <a:lin ang="10800000" scaled="1"/>
          </a:gradFill>
          <a:ln>
            <a:noFill/>
          </a:ln>
        </p:spPr>
        <p:txBody>
          <a:bodyPr wrap="square" lIns="0" tIns="91440" rIns="0" bIns="91440" rtlCol="0" anchor="ctr">
            <a:spAutoFit/>
          </a:bodyPr>
          <a:lstStyle/>
          <a:p>
            <a:r>
              <a:rPr lang="en-US" sz="3200" b="1" spc="200" dirty="0">
                <a:solidFill>
                  <a:schemeClr val="bg1"/>
                </a:solidFill>
                <a:latin typeface="Montserrat" panose="00000500000000000000" pitchFamily="50" charset="0"/>
                <a:ea typeface="Roboto" panose="02000000000000000000" pitchFamily="2" charset="0"/>
              </a:rPr>
              <a:t>MICROSOFT EXCEL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45528" y="3956304"/>
            <a:ext cx="8146473" cy="621030"/>
          </a:xfrm>
          <a:prstGeom prst="parallelogram">
            <a:avLst>
              <a:gd name="adj" fmla="val 69748"/>
            </a:avLst>
          </a:prstGeom>
          <a:gradFill>
            <a:gsLst>
              <a:gs pos="25000">
                <a:schemeClr val="tx2">
                  <a:lumMod val="50000"/>
                  <a:alpha val="90000"/>
                </a:schemeClr>
              </a:gs>
              <a:gs pos="100000">
                <a:schemeClr val="tx2">
                  <a:lumMod val="75000"/>
                  <a:alpha val="50000"/>
                </a:schemeClr>
              </a:gs>
            </a:gsLst>
            <a:lin ang="10800000" scaled="1"/>
          </a:gradFill>
          <a:ln>
            <a:noFill/>
          </a:ln>
        </p:spPr>
        <p:txBody>
          <a:bodyPr wrap="square" lIns="60960" tIns="60960" rIns="0" bIns="60960" rtlCol="0" anchor="ctr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+mj-lt"/>
                <a:ea typeface="Roboto" panose="02000000000000000000" pitchFamily="2" charset="0"/>
              </a:rPr>
              <a:t>Урок 03</a:t>
            </a:r>
            <a:endParaRPr lang="en-US" sz="2400" dirty="0">
              <a:solidFill>
                <a:schemeClr val="bg1"/>
              </a:solidFill>
              <a:latin typeface="+mj-lt"/>
              <a:ea typeface="Roboto" panose="02000000000000000000" pitchFamily="2" charset="0"/>
            </a:endParaRPr>
          </a:p>
        </p:txBody>
      </p:sp>
      <p:sp>
        <p:nvSpPr>
          <p:cNvPr id="17" name="Freeform 16"/>
          <p:cNvSpPr/>
          <p:nvPr/>
        </p:nvSpPr>
        <p:spPr>
          <a:xfrm flipV="1">
            <a:off x="8928100" y="1480230"/>
            <a:ext cx="3263900" cy="5377770"/>
          </a:xfrm>
          <a:custGeom>
            <a:avLst/>
            <a:gdLst>
              <a:gd name="connsiteX0" fmla="*/ 3263900 w 3263900"/>
              <a:gd name="connsiteY0" fmla="*/ 5377770 h 5377770"/>
              <a:gd name="connsiteX1" fmla="*/ 3263900 w 3263900"/>
              <a:gd name="connsiteY1" fmla="*/ 0 h 5377770"/>
              <a:gd name="connsiteX2" fmla="*/ 0 w 3263900"/>
              <a:gd name="connsiteY2" fmla="*/ 0 h 5377770"/>
              <a:gd name="connsiteX3" fmla="*/ 0 w 3263900"/>
              <a:gd name="connsiteY3" fmla="*/ 1 h 5377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3900" h="5377770">
                <a:moveTo>
                  <a:pt x="3263900" y="5377770"/>
                </a:moveTo>
                <a:lnTo>
                  <a:pt x="3263900" y="0"/>
                </a:lnTo>
                <a:lnTo>
                  <a:pt x="0" y="0"/>
                </a:lnTo>
                <a:lnTo>
                  <a:pt x="0" y="1"/>
                </a:lnTo>
                <a:close/>
              </a:path>
            </a:pathLst>
          </a:custGeo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</p:spTree>
    <p:extLst>
      <p:ext uri="{BB962C8B-B14F-4D97-AF65-F5344CB8AC3E}">
        <p14:creationId xmlns:p14="http://schemas.microsoft.com/office/powerpoint/2010/main" val="70532599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8" grpId="0" animBg="1"/>
      <p:bldP spid="3" grpId="0" animBg="1"/>
      <p:bldP spid="5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FEE578D0-AF56-452E-B500-F0E029DB395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4CB51EA-2D15-40CB-B797-4AA60EAB2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D584E3-3B8E-454C-A279-351E9351259F}"/>
              </a:ext>
            </a:extLst>
          </p:cNvPr>
          <p:cNvSpPr txBox="1"/>
          <p:nvPr/>
        </p:nvSpPr>
        <p:spPr>
          <a:xfrm>
            <a:off x="799517" y="3382628"/>
            <a:ext cx="1143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/>
              <a:t>Пример: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ECC5A29-BA0F-4F37-AFB0-D0F6AE1E1F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596" y="3745343"/>
            <a:ext cx="3731823" cy="185267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8CE452F-6C47-49FD-AD66-6B4C1F90954A}"/>
              </a:ext>
            </a:extLst>
          </p:cNvPr>
          <p:cNvSpPr txBox="1"/>
          <p:nvPr/>
        </p:nvSpPr>
        <p:spPr>
          <a:xfrm>
            <a:off x="831112" y="838200"/>
            <a:ext cx="10567417" cy="2151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/>
              <a:t>Операторы сравнения </a:t>
            </a:r>
            <a:r>
              <a:rPr lang="ru-RU" sz="1600" dirty="0"/>
              <a:t>используются для сравнения двух значений. 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600" dirty="0"/>
              <a:t>Результатом сравнения является логическое значение: </a:t>
            </a:r>
            <a:r>
              <a:rPr lang="ru-RU" sz="1600" b="1" dirty="0">
                <a:solidFill>
                  <a:srgbClr val="00B050"/>
                </a:solidFill>
              </a:rPr>
              <a:t>ИСТИНА</a:t>
            </a:r>
            <a:r>
              <a:rPr lang="ru-RU" sz="1600" dirty="0"/>
              <a:t> либо </a:t>
            </a:r>
            <a:r>
              <a:rPr lang="ru-RU" sz="1600" b="1" dirty="0">
                <a:solidFill>
                  <a:srgbClr val="FF0000"/>
                </a:solidFill>
              </a:rPr>
              <a:t>ЛОЖЬ</a:t>
            </a:r>
            <a:r>
              <a:rPr lang="ru-RU" sz="1600" dirty="0"/>
              <a:t>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/>
              <a:t>=</a:t>
            </a:r>
            <a:r>
              <a:rPr lang="ru-RU" sz="1600" dirty="0"/>
              <a:t> </a:t>
            </a:r>
            <a:r>
              <a:rPr lang="ru-RU" sz="1600" i="1" dirty="0"/>
              <a:t>(знак равенства)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/>
              <a:t>&gt;</a:t>
            </a:r>
            <a:r>
              <a:rPr lang="ru-RU" sz="1600" dirty="0"/>
              <a:t> </a:t>
            </a:r>
            <a:r>
              <a:rPr lang="ru-RU" sz="1600" i="1" dirty="0"/>
              <a:t>(знак «больше»)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/>
              <a:t>&lt;</a:t>
            </a:r>
            <a:r>
              <a:rPr lang="ru-RU" sz="1600" dirty="0"/>
              <a:t> </a:t>
            </a:r>
            <a:r>
              <a:rPr lang="ru-RU" sz="1600" i="1" dirty="0"/>
              <a:t>(знак «меньше»)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/>
              <a:t>&gt;=</a:t>
            </a:r>
            <a:r>
              <a:rPr lang="ru-RU" sz="1600" dirty="0"/>
              <a:t> </a:t>
            </a:r>
            <a:r>
              <a:rPr lang="ru-RU" sz="1600" i="1" dirty="0"/>
              <a:t>(знак «больше или равно»)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/>
              <a:t>&lt;=</a:t>
            </a:r>
            <a:r>
              <a:rPr lang="ru-RU" sz="1600" dirty="0"/>
              <a:t> </a:t>
            </a:r>
            <a:r>
              <a:rPr lang="ru-RU" sz="1600" i="1" dirty="0"/>
              <a:t>(знак «меньше или равно»)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/>
              <a:t>&lt;&gt; </a:t>
            </a:r>
            <a:r>
              <a:rPr lang="ru-RU" sz="1600" i="1" dirty="0"/>
              <a:t>(знак «не равно»)</a:t>
            </a: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17A1BEFE-A7F6-4389-BAAE-3EF1B9C4D0C8}"/>
              </a:ext>
            </a:extLst>
          </p:cNvPr>
          <p:cNvGrpSpPr/>
          <p:nvPr/>
        </p:nvGrpSpPr>
        <p:grpSpPr>
          <a:xfrm>
            <a:off x="5334000" y="2829341"/>
            <a:ext cx="4191000" cy="2768681"/>
            <a:chOff x="6038913" y="2773380"/>
            <a:chExt cx="2926670" cy="1693758"/>
          </a:xfrm>
        </p:grpSpPr>
        <p:pic>
          <p:nvPicPr>
            <p:cNvPr id="12" name="Рисунок 11">
              <a:extLst>
                <a:ext uri="{FF2B5EF4-FFF2-40B4-BE49-F238E27FC236}">
                  <a16:creationId xmlns:a16="http://schemas.microsoft.com/office/drawing/2014/main" id="{5577CFBE-1D73-4EB4-9C44-7828193BB1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038913" y="2773380"/>
              <a:ext cx="2926670" cy="1693758"/>
            </a:xfrm>
            <a:prstGeom prst="rect">
              <a:avLst/>
            </a:prstGeom>
          </p:spPr>
        </p:pic>
        <p:cxnSp>
          <p:nvCxnSpPr>
            <p:cNvPr id="13" name="Прямая со стрелкой 12">
              <a:extLst>
                <a:ext uri="{FF2B5EF4-FFF2-40B4-BE49-F238E27FC236}">
                  <a16:creationId xmlns:a16="http://schemas.microsoft.com/office/drawing/2014/main" id="{C5ADC31B-BED7-41D8-8887-C30A0297F9C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24600" y="3315459"/>
              <a:ext cx="746971" cy="304800"/>
            </a:xfrm>
            <a:prstGeom prst="straightConnector1">
              <a:avLst/>
            </a:prstGeom>
            <a:ln w="2857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>
              <a:extLst>
                <a:ext uri="{FF2B5EF4-FFF2-40B4-BE49-F238E27FC236}">
                  <a16:creationId xmlns:a16="http://schemas.microsoft.com/office/drawing/2014/main" id="{EADC79DF-92CC-48FE-A246-ADF7C8E1BC5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781800" y="3333752"/>
              <a:ext cx="1219200" cy="380998"/>
            </a:xfrm>
            <a:prstGeom prst="straightConnector1">
              <a:avLst/>
            </a:prstGeom>
            <a:ln w="2857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98823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97C3CB83-FD80-44FB-A2A4-76CB50956C6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30630362-2130-46FA-8CB9-CFB8F590B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Условные и логические операторы</a:t>
            </a: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D96976E9-E12D-41A3-890B-DA159917E5C6}"/>
              </a:ext>
            </a:extLst>
          </p:cNvPr>
          <p:cNvSpPr txBox="1"/>
          <p:nvPr/>
        </p:nvSpPr>
        <p:spPr>
          <a:xfrm>
            <a:off x="711201" y="975422"/>
            <a:ext cx="10769599" cy="262465"/>
          </a:xfrm>
          <a:prstGeom prst="rect">
            <a:avLst/>
          </a:prstGeom>
        </p:spPr>
        <p:txBody>
          <a:bodyPr vert="horz" wrap="square" lIns="0" tIns="16087" rIns="0" bIns="0" rtlCol="0">
            <a:spAutoFit/>
          </a:bodyPr>
          <a:lstStyle/>
          <a:p>
            <a:pPr marL="16933">
              <a:spcBef>
                <a:spcPts val="127"/>
              </a:spcBef>
            </a:pPr>
            <a:r>
              <a:rPr lang="ru-RU" sz="1600" dirty="0"/>
              <a:t>Все условные операторы в Excel основаны на простых операторах «</a:t>
            </a:r>
            <a:r>
              <a:rPr lang="ru-RU" sz="1600" b="1" dirty="0"/>
              <a:t>ЕСЛИ/ТОГДА</a:t>
            </a:r>
            <a:r>
              <a:rPr lang="ru-RU" sz="1600" dirty="0"/>
              <a:t>»:</a:t>
            </a:r>
            <a:endParaRPr sz="1600" dirty="0"/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id="{FCF30184-CA58-4320-AA0A-2F10488FF860}"/>
              </a:ext>
            </a:extLst>
          </p:cNvPr>
          <p:cNvSpPr txBox="1"/>
          <p:nvPr/>
        </p:nvSpPr>
        <p:spPr>
          <a:xfrm>
            <a:off x="713061" y="1555959"/>
            <a:ext cx="4684440" cy="1927878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sz="2000" dirty="0"/>
              <a:t>=</a:t>
            </a:r>
            <a:r>
              <a:rPr lang="ru-RU" sz="2000" b="1" dirty="0"/>
              <a:t>ЕСЛИ</a:t>
            </a:r>
            <a:r>
              <a:rPr sz="2000" dirty="0"/>
              <a:t>(</a:t>
            </a:r>
            <a:r>
              <a:rPr lang="ru-RU" sz="2000" dirty="0"/>
              <a:t> </a:t>
            </a:r>
            <a:r>
              <a:rPr lang="ru-RU" sz="2000" dirty="0" err="1"/>
              <a:t>лог_выражение</a:t>
            </a:r>
            <a:r>
              <a:rPr lang="ru-RU" sz="2000" b="1" dirty="0"/>
              <a:t>;</a:t>
            </a:r>
            <a:r>
              <a:rPr sz="2000" b="1" dirty="0"/>
              <a:t> </a:t>
            </a:r>
            <a:endParaRPr lang="ru-RU" sz="2000" b="1" dirty="0"/>
          </a:p>
          <a:p>
            <a:pPr marL="16933">
              <a:spcBef>
                <a:spcPts val="133"/>
              </a:spcBef>
            </a:pPr>
            <a:endParaRPr lang="ru-RU" sz="2000" b="1" dirty="0"/>
          </a:p>
          <a:p>
            <a:pPr marL="16933">
              <a:spcBef>
                <a:spcPts val="133"/>
              </a:spcBef>
            </a:pPr>
            <a:r>
              <a:rPr lang="ru-RU" sz="2000" b="1" dirty="0">
                <a:solidFill>
                  <a:srgbClr val="00B050"/>
                </a:solidFill>
              </a:rPr>
              <a:t>	</a:t>
            </a:r>
            <a:r>
              <a:rPr sz="2000" b="1" dirty="0">
                <a:solidFill>
                  <a:srgbClr val="00B050"/>
                </a:solidFill>
              </a:rPr>
              <a:t>[</a:t>
            </a:r>
            <a:r>
              <a:rPr lang="ru-RU" sz="2000" b="1" dirty="0" err="1">
                <a:solidFill>
                  <a:srgbClr val="00B050"/>
                </a:solidFill>
              </a:rPr>
              <a:t>значение_если_истина</a:t>
            </a:r>
            <a:r>
              <a:rPr sz="2000" b="1" dirty="0">
                <a:solidFill>
                  <a:srgbClr val="00B050"/>
                </a:solidFill>
              </a:rPr>
              <a:t>]</a:t>
            </a:r>
            <a:r>
              <a:rPr lang="ru-RU" sz="2000" b="1" dirty="0"/>
              <a:t>;</a:t>
            </a:r>
          </a:p>
          <a:p>
            <a:pPr marL="16933">
              <a:spcBef>
                <a:spcPts val="133"/>
              </a:spcBef>
            </a:pPr>
            <a:r>
              <a:rPr sz="2000" dirty="0"/>
              <a:t> </a:t>
            </a:r>
            <a:endParaRPr lang="ru-RU" sz="2000" dirty="0"/>
          </a:p>
          <a:p>
            <a:pPr marL="16933">
              <a:spcBef>
                <a:spcPts val="133"/>
              </a:spcBef>
            </a:pPr>
            <a:r>
              <a:rPr lang="ru-RU" sz="2000" dirty="0">
                <a:solidFill>
                  <a:srgbClr val="FF0000"/>
                </a:solidFill>
              </a:rPr>
              <a:t>	</a:t>
            </a:r>
            <a:r>
              <a:rPr sz="2000" dirty="0">
                <a:solidFill>
                  <a:srgbClr val="FF0000"/>
                </a:solidFill>
              </a:rPr>
              <a:t>[</a:t>
            </a:r>
            <a:r>
              <a:rPr lang="ru-RU" sz="2000" dirty="0" err="1">
                <a:solidFill>
                  <a:srgbClr val="FF0000"/>
                </a:solidFill>
              </a:rPr>
              <a:t>значение_если_ложь</a:t>
            </a:r>
            <a:r>
              <a:rPr sz="2000" dirty="0">
                <a:solidFill>
                  <a:srgbClr val="FF0000"/>
                </a:solidFill>
              </a:rPr>
              <a:t>]</a:t>
            </a:r>
            <a:endParaRPr lang="ru-RU" sz="2000" dirty="0">
              <a:solidFill>
                <a:srgbClr val="FF0000"/>
              </a:solidFill>
            </a:endParaRPr>
          </a:p>
          <a:p>
            <a:pPr marL="16933">
              <a:spcBef>
                <a:spcPts val="133"/>
              </a:spcBef>
            </a:pPr>
            <a:r>
              <a:rPr lang="ru-RU" sz="2000" dirty="0">
                <a:solidFill>
                  <a:srgbClr val="FF0000"/>
                </a:solidFill>
              </a:rPr>
              <a:t>	</a:t>
            </a:r>
            <a:r>
              <a:rPr sz="2000" dirty="0"/>
              <a:t>)</a:t>
            </a:r>
          </a:p>
        </p:txBody>
      </p:sp>
      <p:sp>
        <p:nvSpPr>
          <p:cNvPr id="13" name="object 21">
            <a:extLst>
              <a:ext uri="{FF2B5EF4-FFF2-40B4-BE49-F238E27FC236}">
                <a16:creationId xmlns:a16="http://schemas.microsoft.com/office/drawing/2014/main" id="{BE19BF8F-1CEA-4ACB-8985-9005980D6378}"/>
              </a:ext>
            </a:extLst>
          </p:cNvPr>
          <p:cNvSpPr txBox="1"/>
          <p:nvPr/>
        </p:nvSpPr>
        <p:spPr>
          <a:xfrm>
            <a:off x="5397500" y="1589839"/>
            <a:ext cx="6400800" cy="263320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ru-RU" sz="1600" dirty="0"/>
              <a:t>Любой тест, который дает либо </a:t>
            </a:r>
            <a:r>
              <a:rPr lang="ru-RU" sz="1600" b="1" dirty="0">
                <a:solidFill>
                  <a:srgbClr val="00B050"/>
                </a:solidFill>
              </a:rPr>
              <a:t>ИСТИНА</a:t>
            </a:r>
            <a:r>
              <a:rPr lang="ru-RU" sz="1600" dirty="0"/>
              <a:t>, либо </a:t>
            </a:r>
            <a:r>
              <a:rPr lang="ru-RU" sz="1600" b="1" dirty="0">
                <a:solidFill>
                  <a:srgbClr val="FF0000"/>
                </a:solidFill>
              </a:rPr>
              <a:t>ЛОЖЬ</a:t>
            </a:r>
          </a:p>
        </p:txBody>
      </p:sp>
      <p:sp>
        <p:nvSpPr>
          <p:cNvPr id="14" name="object 22">
            <a:extLst>
              <a:ext uri="{FF2B5EF4-FFF2-40B4-BE49-F238E27FC236}">
                <a16:creationId xmlns:a16="http://schemas.microsoft.com/office/drawing/2014/main" id="{108E48A4-A29A-4FCA-ABCC-DB2292BDAE1B}"/>
              </a:ext>
            </a:extLst>
          </p:cNvPr>
          <p:cNvSpPr txBox="1"/>
          <p:nvPr/>
        </p:nvSpPr>
        <p:spPr>
          <a:xfrm>
            <a:off x="5397500" y="2254855"/>
            <a:ext cx="7188200" cy="263320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>
            <a:defPPr>
              <a:defRPr lang="ru-RU"/>
            </a:defPPr>
            <a:lvl1pPr marL="12700">
              <a:lnSpc>
                <a:spcPct val="100000"/>
              </a:lnSpc>
              <a:spcBef>
                <a:spcPts val="100"/>
              </a:spcBef>
              <a:defRPr sz="1200"/>
            </a:lvl1pPr>
          </a:lstStyle>
          <a:p>
            <a:r>
              <a:rPr lang="ru-RU" sz="1600" dirty="0"/>
              <a:t>Возвращаемое значение, если логическая проверка </a:t>
            </a:r>
            <a:r>
              <a:rPr lang="ru-RU" sz="1600" b="1" dirty="0">
                <a:solidFill>
                  <a:srgbClr val="00B050"/>
                </a:solidFill>
              </a:rPr>
              <a:t>ИСТИНА</a:t>
            </a:r>
            <a:endParaRPr sz="1600" b="1" dirty="0">
              <a:solidFill>
                <a:srgbClr val="00B050"/>
              </a:solidFill>
            </a:endParaRPr>
          </a:p>
        </p:txBody>
      </p:sp>
      <p:sp>
        <p:nvSpPr>
          <p:cNvPr id="15" name="object 22">
            <a:extLst>
              <a:ext uri="{FF2B5EF4-FFF2-40B4-BE49-F238E27FC236}">
                <a16:creationId xmlns:a16="http://schemas.microsoft.com/office/drawing/2014/main" id="{98ED5719-C63D-48CF-8A4E-49A1988CB90E}"/>
              </a:ext>
            </a:extLst>
          </p:cNvPr>
          <p:cNvSpPr txBox="1"/>
          <p:nvPr/>
        </p:nvSpPr>
        <p:spPr>
          <a:xfrm>
            <a:off x="5397500" y="2931449"/>
            <a:ext cx="6494907" cy="263320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 marR="6773">
              <a:spcBef>
                <a:spcPts val="133"/>
              </a:spcBef>
            </a:pPr>
            <a:r>
              <a:rPr lang="ru-RU" sz="1600" dirty="0"/>
              <a:t>Возвращаемое значение, если логическая проверка </a:t>
            </a:r>
            <a:r>
              <a:rPr lang="ru-RU" sz="1600" b="1" dirty="0">
                <a:solidFill>
                  <a:srgbClr val="FF0000"/>
                </a:solidFill>
              </a:rPr>
              <a:t>ЛОЖЬ</a:t>
            </a:r>
            <a:endParaRPr sz="1600" b="1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23FD7D4-7542-48EE-B940-F578CC5515B3}"/>
              </a:ext>
            </a:extLst>
          </p:cNvPr>
          <p:cNvSpPr txBox="1"/>
          <p:nvPr/>
        </p:nvSpPr>
        <p:spPr>
          <a:xfrm>
            <a:off x="705625" y="3811202"/>
            <a:ext cx="3028175" cy="20031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ru-RU" sz="2000" dirty="0"/>
              <a:t>=</a:t>
            </a:r>
            <a:r>
              <a:rPr lang="ru-RU" sz="2000" b="1" dirty="0"/>
              <a:t>ЕСЛИ</a:t>
            </a:r>
            <a:r>
              <a:rPr lang="ru-RU" sz="2000" dirty="0"/>
              <a:t>( </a:t>
            </a:r>
            <a:r>
              <a:rPr lang="en-US" sz="2000" dirty="0"/>
              <a:t>B2&gt;60</a:t>
            </a:r>
            <a:r>
              <a:rPr lang="ru-RU" sz="2000" dirty="0"/>
              <a:t> </a:t>
            </a:r>
            <a:r>
              <a:rPr lang="en-US" sz="2000" b="1" dirty="0"/>
              <a:t>;</a:t>
            </a:r>
          </a:p>
          <a:p>
            <a:pPr marL="16933">
              <a:spcBef>
                <a:spcPts val="133"/>
              </a:spcBef>
            </a:pPr>
            <a:endParaRPr lang="ru-RU" sz="2000" b="1" dirty="0"/>
          </a:p>
          <a:p>
            <a:pPr marL="16933">
              <a:spcBef>
                <a:spcPts val="133"/>
              </a:spcBef>
            </a:pPr>
            <a:r>
              <a:rPr lang="ru-RU" sz="2000" dirty="0"/>
              <a:t>	</a:t>
            </a:r>
            <a:r>
              <a:rPr lang="en-US" sz="2000" dirty="0"/>
              <a:t>"</a:t>
            </a:r>
            <a:r>
              <a:rPr lang="ru-RU" sz="2000" dirty="0"/>
              <a:t>штраф"</a:t>
            </a:r>
            <a:r>
              <a:rPr lang="ru-RU" sz="2000" b="1" dirty="0"/>
              <a:t>;</a:t>
            </a:r>
            <a:endParaRPr lang="en-US" sz="2000" b="1" dirty="0"/>
          </a:p>
          <a:p>
            <a:pPr marL="16933">
              <a:spcBef>
                <a:spcPts val="133"/>
              </a:spcBef>
            </a:pPr>
            <a:endParaRPr lang="ru-RU" sz="2000" b="1" dirty="0"/>
          </a:p>
          <a:p>
            <a:pPr marL="16933">
              <a:spcBef>
                <a:spcPts val="133"/>
              </a:spcBef>
            </a:pPr>
            <a:r>
              <a:rPr lang="ru-RU" sz="2000" dirty="0"/>
              <a:t>	"молодец</a:t>
            </a:r>
            <a:r>
              <a:rPr lang="en-US" sz="2000" dirty="0"/>
              <a:t>"</a:t>
            </a:r>
            <a:endParaRPr lang="ru-RU" sz="2000" dirty="0"/>
          </a:p>
          <a:p>
            <a:pPr marL="16933">
              <a:spcBef>
                <a:spcPts val="133"/>
              </a:spcBef>
            </a:pPr>
            <a:r>
              <a:rPr lang="ru-RU" sz="2000" dirty="0"/>
              <a:t>	)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FC4A6D6D-D11A-441E-AD5D-442BAC1170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5923" y="3801909"/>
            <a:ext cx="4103153" cy="185659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57596EB4-B9E3-4183-86D0-8582D6838DCB}"/>
              </a:ext>
            </a:extLst>
          </p:cNvPr>
          <p:cNvSpPr txBox="1"/>
          <p:nvPr/>
        </p:nvSpPr>
        <p:spPr>
          <a:xfrm>
            <a:off x="7479122" y="3988976"/>
            <a:ext cx="4735490" cy="14824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ru-RU" sz="1600" dirty="0"/>
              <a:t>В этом случае мы классифицируем столбец </a:t>
            </a:r>
            <a:r>
              <a:rPr lang="ru-RU" sz="1600" b="1" dirty="0"/>
              <a:t>Действие</a:t>
            </a:r>
            <a:r>
              <a:rPr lang="ru-RU" sz="1600" dirty="0"/>
              <a:t> как:</a:t>
            </a:r>
          </a:p>
          <a:p>
            <a:pPr marL="30479" marR="6773">
              <a:lnSpc>
                <a:spcPts val="1920"/>
              </a:lnSpc>
              <a:spcBef>
                <a:spcPts val="1553"/>
              </a:spcBef>
            </a:pPr>
            <a:r>
              <a:rPr lang="ru-RU" sz="1600" dirty="0"/>
              <a:t>Если </a:t>
            </a:r>
            <a:r>
              <a:rPr lang="ru-RU" sz="1600" b="1" dirty="0"/>
              <a:t>Скорость</a:t>
            </a:r>
            <a:r>
              <a:rPr lang="ru-RU" sz="1600" dirty="0"/>
              <a:t> </a:t>
            </a:r>
            <a:r>
              <a:rPr lang="ru-RU" sz="1600" b="1" dirty="0"/>
              <a:t>&gt;</a:t>
            </a:r>
            <a:r>
              <a:rPr lang="ru-RU" sz="1600" dirty="0"/>
              <a:t> </a:t>
            </a:r>
            <a:r>
              <a:rPr lang="ru-RU" sz="1600" b="1" dirty="0"/>
              <a:t>60</a:t>
            </a:r>
            <a:r>
              <a:rPr lang="ru-RU" sz="1600" dirty="0"/>
              <a:t>, Действие = «</a:t>
            </a:r>
            <a:r>
              <a:rPr lang="ru-RU" sz="1600" b="1" dirty="0">
                <a:solidFill>
                  <a:srgbClr val="00B050"/>
                </a:solidFill>
              </a:rPr>
              <a:t>штраф</a:t>
            </a:r>
            <a:r>
              <a:rPr lang="ru-RU" sz="1600" dirty="0"/>
              <a:t>»,</a:t>
            </a:r>
          </a:p>
          <a:p>
            <a:pPr marL="30479" marR="6773">
              <a:lnSpc>
                <a:spcPts val="1920"/>
              </a:lnSpc>
              <a:spcBef>
                <a:spcPts val="1553"/>
              </a:spcBef>
            </a:pPr>
            <a:r>
              <a:rPr lang="ru-RU" sz="1600" dirty="0"/>
              <a:t>иначе Действие = «</a:t>
            </a:r>
            <a:r>
              <a:rPr lang="ru-RU" sz="1600" b="1" dirty="0">
                <a:solidFill>
                  <a:srgbClr val="FF0000"/>
                </a:solidFill>
              </a:rPr>
              <a:t>молодец</a:t>
            </a:r>
            <a:r>
              <a:rPr lang="ru-RU" sz="1600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618428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9CC0A99-7886-4C22-AA5B-96E7666D15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868" y="4319872"/>
            <a:ext cx="4569981" cy="2082648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0" y="160527"/>
            <a:ext cx="12192000" cy="49682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085284" y="4826728"/>
            <a:ext cx="1320800" cy="1578173"/>
          </a:xfrm>
          <a:custGeom>
            <a:avLst/>
            <a:gdLst/>
            <a:ahLst/>
            <a:cxnLst/>
            <a:rect l="l" t="t" r="r" b="b"/>
            <a:pathLst>
              <a:path w="672464" h="1353820">
                <a:moveTo>
                  <a:pt x="0" y="1353312"/>
                </a:moveTo>
                <a:lnTo>
                  <a:pt x="672084" y="1353312"/>
                </a:lnTo>
                <a:lnTo>
                  <a:pt x="672084" y="0"/>
                </a:lnTo>
                <a:lnTo>
                  <a:pt x="0" y="0"/>
                </a:lnTo>
                <a:lnTo>
                  <a:pt x="0" y="1353312"/>
                </a:lnTo>
                <a:close/>
              </a:path>
            </a:pathLst>
          </a:custGeom>
          <a:ln w="25400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769049" y="4704179"/>
            <a:ext cx="5181600" cy="812188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ru-RU" sz="1600" dirty="0"/>
              <a:t>Если Действие </a:t>
            </a:r>
            <a:r>
              <a:rPr lang="en-US" sz="1600" dirty="0"/>
              <a:t>&gt;</a:t>
            </a:r>
            <a:r>
              <a:rPr lang="ru-RU" sz="1600" dirty="0"/>
              <a:t> 110, Действие = «</a:t>
            </a:r>
            <a:r>
              <a:rPr lang="ru-RU" sz="1600" dirty="0" err="1"/>
              <a:t>шумахер</a:t>
            </a:r>
            <a:r>
              <a:rPr lang="ru-RU" sz="1600" dirty="0"/>
              <a:t>», </a:t>
            </a:r>
          </a:p>
          <a:p>
            <a:pPr marL="16933">
              <a:spcBef>
                <a:spcPts val="133"/>
              </a:spcBef>
            </a:pPr>
            <a:r>
              <a:rPr lang="ru-RU" sz="1600" dirty="0"/>
              <a:t>Если Действие &lt;</a:t>
            </a:r>
            <a:r>
              <a:rPr lang="en-US" sz="1600" dirty="0"/>
              <a:t> </a:t>
            </a:r>
            <a:r>
              <a:rPr lang="ru-RU" sz="1600" dirty="0"/>
              <a:t>40, Действие = «черепаха», </a:t>
            </a:r>
          </a:p>
          <a:p>
            <a:pPr marL="16933">
              <a:spcBef>
                <a:spcPts val="133"/>
              </a:spcBef>
            </a:pPr>
            <a:r>
              <a:rPr lang="ru-RU" sz="1600" dirty="0"/>
              <a:t>иначе Действие = «молодец»</a:t>
            </a:r>
            <a:endParaRPr sz="1600" dirty="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99381" y="3123726"/>
            <a:ext cx="10430087" cy="508687"/>
          </a:xfrm>
          <a:prstGeom prst="rect">
            <a:avLst/>
          </a:prstGeom>
        </p:spPr>
        <p:txBody>
          <a:bodyPr vert="horz" wrap="square" lIns="0" tIns="16087" rIns="0" bIns="0" rtlCol="0">
            <a:spAutoFit/>
          </a:bodyPr>
          <a:lstStyle/>
          <a:p>
            <a:pPr marL="16933" marR="6773">
              <a:spcBef>
                <a:spcPts val="127"/>
              </a:spcBef>
            </a:pPr>
            <a:r>
              <a:rPr lang="ru-RU" sz="1600" dirty="0"/>
              <a:t>Используя вложенные операторы </a:t>
            </a:r>
            <a:r>
              <a:rPr lang="ru-RU" sz="1600" b="1" dirty="0">
                <a:solidFill>
                  <a:srgbClr val="C00000"/>
                </a:solidFill>
              </a:rPr>
              <a:t>ЕСЛИ</a:t>
            </a:r>
            <a:r>
              <a:rPr lang="ru-RU" sz="1600" dirty="0"/>
              <a:t>, вы можете включить несколько логических тестов в одну формулу:</a:t>
            </a:r>
            <a:endParaRPr sz="1600" dirty="0"/>
          </a:p>
        </p:txBody>
      </p:sp>
      <p:sp>
        <p:nvSpPr>
          <p:cNvPr id="17" name="object 4">
            <a:extLst>
              <a:ext uri="{FF2B5EF4-FFF2-40B4-BE49-F238E27FC236}">
                <a16:creationId xmlns:a16="http://schemas.microsoft.com/office/drawing/2014/main" id="{21D63A90-072C-46B5-B89D-52E8FEFDC68A}"/>
              </a:ext>
            </a:extLst>
          </p:cNvPr>
          <p:cNvSpPr txBox="1"/>
          <p:nvPr/>
        </p:nvSpPr>
        <p:spPr>
          <a:xfrm>
            <a:off x="6197601" y="203877"/>
            <a:ext cx="5781377" cy="294097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ru-RU" dirty="0">
                <a:solidFill>
                  <a:srgbClr val="FFFFFF"/>
                </a:solidFill>
                <a:latin typeface="Verdana"/>
                <a:cs typeface="Verdana"/>
              </a:rPr>
              <a:t>Условные и логические операторы</a:t>
            </a:r>
            <a:endParaRPr dirty="0">
              <a:latin typeface="Verdana"/>
              <a:cs typeface="Verdana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A9E967D1-8DE5-4A31-9B34-A3A52A6366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252" y="937416"/>
            <a:ext cx="4103153" cy="1856592"/>
          </a:xfrm>
          <a:prstGeom prst="rect">
            <a:avLst/>
          </a:prstGeom>
        </p:spPr>
      </p:pic>
      <p:sp>
        <p:nvSpPr>
          <p:cNvPr id="15" name="object 7">
            <a:extLst>
              <a:ext uri="{FF2B5EF4-FFF2-40B4-BE49-F238E27FC236}">
                <a16:creationId xmlns:a16="http://schemas.microsoft.com/office/drawing/2014/main" id="{D46156B0-4D51-41D9-AAE1-FE0785421A4A}"/>
              </a:ext>
            </a:extLst>
          </p:cNvPr>
          <p:cNvSpPr/>
          <p:nvPr/>
        </p:nvSpPr>
        <p:spPr>
          <a:xfrm>
            <a:off x="3280860" y="1366393"/>
            <a:ext cx="1258745" cy="1393500"/>
          </a:xfrm>
          <a:custGeom>
            <a:avLst/>
            <a:gdLst/>
            <a:ahLst/>
            <a:cxnLst/>
            <a:rect l="l" t="t" r="r" b="b"/>
            <a:pathLst>
              <a:path w="632460" h="1463039">
                <a:moveTo>
                  <a:pt x="0" y="1463040"/>
                </a:moveTo>
                <a:lnTo>
                  <a:pt x="632460" y="1463040"/>
                </a:lnTo>
                <a:lnTo>
                  <a:pt x="632460" y="0"/>
                </a:lnTo>
                <a:lnTo>
                  <a:pt x="0" y="0"/>
                </a:lnTo>
                <a:lnTo>
                  <a:pt x="0" y="1463040"/>
                </a:lnTo>
                <a:close/>
              </a:path>
            </a:pathLst>
          </a:custGeom>
          <a:ln w="25400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9">
            <a:extLst>
              <a:ext uri="{FF2B5EF4-FFF2-40B4-BE49-F238E27FC236}">
                <a16:creationId xmlns:a16="http://schemas.microsoft.com/office/drawing/2014/main" id="{D0FA4C7A-580B-4925-B899-DAE0744A0C22}"/>
              </a:ext>
            </a:extLst>
          </p:cNvPr>
          <p:cNvSpPr/>
          <p:nvPr/>
        </p:nvSpPr>
        <p:spPr>
          <a:xfrm>
            <a:off x="4590405" y="1267133"/>
            <a:ext cx="591196" cy="99259"/>
          </a:xfrm>
          <a:custGeom>
            <a:avLst/>
            <a:gdLst/>
            <a:ahLst/>
            <a:cxnLst/>
            <a:rect l="l" t="t" r="r" b="b"/>
            <a:pathLst>
              <a:path w="659129" h="83185">
                <a:moveTo>
                  <a:pt x="582040" y="25343"/>
                </a:moveTo>
                <a:lnTo>
                  <a:pt x="0" y="57657"/>
                </a:lnTo>
                <a:lnTo>
                  <a:pt x="1524" y="83057"/>
                </a:lnTo>
                <a:lnTo>
                  <a:pt x="583439" y="50743"/>
                </a:lnTo>
                <a:lnTo>
                  <a:pt x="582040" y="25343"/>
                </a:lnTo>
                <a:close/>
              </a:path>
              <a:path w="659129" h="83185">
                <a:moveTo>
                  <a:pt x="637607" y="24637"/>
                </a:moveTo>
                <a:lnTo>
                  <a:pt x="594741" y="24637"/>
                </a:lnTo>
                <a:lnTo>
                  <a:pt x="596138" y="50037"/>
                </a:lnTo>
                <a:lnTo>
                  <a:pt x="583439" y="50743"/>
                </a:lnTo>
                <a:lnTo>
                  <a:pt x="584835" y="76072"/>
                </a:lnTo>
                <a:lnTo>
                  <a:pt x="658749" y="33781"/>
                </a:lnTo>
                <a:lnTo>
                  <a:pt x="637607" y="24637"/>
                </a:lnTo>
                <a:close/>
              </a:path>
              <a:path w="659129" h="83185">
                <a:moveTo>
                  <a:pt x="594741" y="24637"/>
                </a:moveTo>
                <a:lnTo>
                  <a:pt x="582040" y="25343"/>
                </a:lnTo>
                <a:lnTo>
                  <a:pt x="583439" y="50743"/>
                </a:lnTo>
                <a:lnTo>
                  <a:pt x="596138" y="50037"/>
                </a:lnTo>
                <a:lnTo>
                  <a:pt x="594741" y="24637"/>
                </a:lnTo>
                <a:close/>
              </a:path>
              <a:path w="659129" h="83185">
                <a:moveTo>
                  <a:pt x="580644" y="0"/>
                </a:moveTo>
                <a:lnTo>
                  <a:pt x="582040" y="25343"/>
                </a:lnTo>
                <a:lnTo>
                  <a:pt x="594741" y="24637"/>
                </a:lnTo>
                <a:lnTo>
                  <a:pt x="637607" y="24637"/>
                </a:lnTo>
                <a:lnTo>
                  <a:pt x="580644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object 24">
            <a:extLst>
              <a:ext uri="{FF2B5EF4-FFF2-40B4-BE49-F238E27FC236}">
                <a16:creationId xmlns:a16="http://schemas.microsoft.com/office/drawing/2014/main" id="{373E7E35-E385-4721-A05E-242365B0D780}"/>
              </a:ext>
            </a:extLst>
          </p:cNvPr>
          <p:cNvSpPr txBox="1"/>
          <p:nvPr/>
        </p:nvSpPr>
        <p:spPr>
          <a:xfrm>
            <a:off x="5283200" y="962809"/>
            <a:ext cx="5994400" cy="1956091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ru-RU" dirty="0"/>
              <a:t>=ЕСЛИ( </a:t>
            </a:r>
            <a:r>
              <a:rPr lang="en-US" dirty="0"/>
              <a:t>B2&gt;60</a:t>
            </a:r>
            <a:r>
              <a:rPr lang="ru-RU" dirty="0"/>
              <a:t> </a:t>
            </a:r>
            <a:r>
              <a:rPr lang="en-US" dirty="0"/>
              <a:t>;"</a:t>
            </a:r>
            <a:r>
              <a:rPr lang="ru-RU" dirty="0" err="1"/>
              <a:t>штраф";"молодец</a:t>
            </a:r>
            <a:r>
              <a:rPr lang="ru-RU" dirty="0"/>
              <a:t>")</a:t>
            </a:r>
          </a:p>
          <a:p>
            <a:pPr marL="16933">
              <a:spcBef>
                <a:spcPts val="133"/>
              </a:spcBef>
            </a:pPr>
            <a:endParaRPr lang="ru-RU" sz="1600" spc="-500" dirty="0">
              <a:latin typeface="Verdana"/>
            </a:endParaRPr>
          </a:p>
          <a:p>
            <a:pPr marL="16933">
              <a:spcBef>
                <a:spcPts val="133"/>
              </a:spcBef>
            </a:pPr>
            <a:r>
              <a:rPr lang="ru-RU" sz="1600" dirty="0"/>
              <a:t>В этом случае мы классифицируем столбец Действие как:</a:t>
            </a:r>
          </a:p>
          <a:p>
            <a:pPr marL="30479" marR="6773">
              <a:lnSpc>
                <a:spcPts val="1920"/>
              </a:lnSpc>
              <a:spcBef>
                <a:spcPts val="1553"/>
              </a:spcBef>
            </a:pPr>
            <a:r>
              <a:rPr lang="ru-RU" sz="1600" dirty="0"/>
              <a:t>Если Скорость </a:t>
            </a:r>
            <a:r>
              <a:rPr lang="en-US" sz="1600" dirty="0"/>
              <a:t>&gt; 60</a:t>
            </a:r>
            <a:r>
              <a:rPr lang="ru-RU" sz="1600" dirty="0"/>
              <a:t>, Действие = «</a:t>
            </a:r>
            <a:r>
              <a:rPr lang="ru-RU" sz="1600" b="1" dirty="0"/>
              <a:t>штраф</a:t>
            </a:r>
            <a:r>
              <a:rPr lang="ru-RU" sz="1600" dirty="0"/>
              <a:t>»,</a:t>
            </a:r>
            <a:endParaRPr lang="en-US" sz="1600" dirty="0"/>
          </a:p>
          <a:p>
            <a:pPr marL="30479" marR="6773">
              <a:lnSpc>
                <a:spcPts val="1920"/>
              </a:lnSpc>
              <a:spcBef>
                <a:spcPts val="1553"/>
              </a:spcBef>
            </a:pPr>
            <a:r>
              <a:rPr lang="ru-RU" sz="1600" dirty="0"/>
              <a:t>иначе Действие = «молодец».</a:t>
            </a:r>
            <a:endParaRPr sz="16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153B81B-0CFD-4F59-AC5A-F064D677F171}"/>
              </a:ext>
            </a:extLst>
          </p:cNvPr>
          <p:cNvSpPr txBox="1"/>
          <p:nvPr/>
        </p:nvSpPr>
        <p:spPr>
          <a:xfrm>
            <a:off x="3404329" y="3584334"/>
            <a:ext cx="7924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ru-RU" dirty="0"/>
              <a:t>=ЕСЛИ(B2&gt;110;"шумахер"; ЕСЛИ(B2&lt;40;"черепаха";"молодец"))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  <p:bldP spid="15" grpId="0" animBg="1"/>
      <p:bldP spid="16" grpId="0" animBg="1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695ABFC-680E-43CB-90A5-3FCDED5C22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593" y="864062"/>
            <a:ext cx="4456377" cy="1671141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94A44742-A0BF-4641-BA47-60AD13A2AA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592" y="4262299"/>
            <a:ext cx="5433309" cy="1788287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0" y="160527"/>
            <a:ext cx="12192000" cy="49682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635683" y="1389057"/>
            <a:ext cx="896511" cy="180675"/>
          </a:xfrm>
          <a:custGeom>
            <a:avLst/>
            <a:gdLst/>
            <a:ahLst/>
            <a:cxnLst/>
            <a:rect l="l" t="t" r="r" b="b"/>
            <a:pathLst>
              <a:path w="597535" h="1184910">
                <a:moveTo>
                  <a:pt x="0" y="1184909"/>
                </a:moveTo>
                <a:lnTo>
                  <a:pt x="597408" y="1184909"/>
                </a:lnTo>
                <a:lnTo>
                  <a:pt x="597408" y="0"/>
                </a:lnTo>
                <a:lnTo>
                  <a:pt x="0" y="0"/>
                </a:lnTo>
                <a:lnTo>
                  <a:pt x="0" y="1184909"/>
                </a:lnTo>
                <a:close/>
              </a:path>
            </a:pathLst>
          </a:custGeom>
          <a:ln w="25400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7194295" y="256641"/>
            <a:ext cx="4786205" cy="294097"/>
          </a:xfrm>
          <a:prstGeom prst="rect">
            <a:avLst/>
          </a:prstGeom>
        </p:spPr>
        <p:txBody>
          <a:bodyPr vert="horz" wrap="square" lIns="0" tIns="16933" rIns="0" bIns="0" rtlCol="0" anchor="ctr">
            <a:spAutoFit/>
          </a:bodyPr>
          <a:lstStyle/>
          <a:p>
            <a:pPr marL="16933" algn="r">
              <a:lnSpc>
                <a:spcPct val="100000"/>
              </a:lnSpc>
              <a:spcBef>
                <a:spcPts val="133"/>
              </a:spcBef>
              <a:tabLst>
                <a:tab pos="2092908" algn="l"/>
              </a:tabLst>
            </a:pPr>
            <a:r>
              <a:rPr lang="ru-RU" sz="1800" dirty="0"/>
              <a:t>Функции И </a:t>
            </a:r>
            <a:r>
              <a:rPr lang="ru-RU" sz="1800" dirty="0" err="1"/>
              <a:t>и</a:t>
            </a:r>
            <a:r>
              <a:rPr lang="ru-RU" sz="1800" dirty="0"/>
              <a:t> ИЛИ </a:t>
            </a:r>
            <a:endParaRPr lang="pt-BR" sz="1800" dirty="0"/>
          </a:p>
        </p:txBody>
      </p:sp>
      <p:sp>
        <p:nvSpPr>
          <p:cNvPr id="15" name="object 15"/>
          <p:cNvSpPr txBox="1"/>
          <p:nvPr/>
        </p:nvSpPr>
        <p:spPr>
          <a:xfrm>
            <a:off x="6087088" y="4249265"/>
            <a:ext cx="5433309" cy="755762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>
              <a:spcBef>
                <a:spcPts val="73"/>
              </a:spcBef>
            </a:pPr>
            <a:r>
              <a:rPr lang="ru-RU" sz="1600" dirty="0"/>
              <a:t>Если студент сдал экзамен </a:t>
            </a:r>
            <a:r>
              <a:rPr lang="en-US" sz="1600" dirty="0"/>
              <a:t>IELTS </a:t>
            </a:r>
            <a:r>
              <a:rPr lang="ru-RU" sz="1600" dirty="0"/>
              <a:t>на 6 и выше </a:t>
            </a:r>
            <a:r>
              <a:rPr lang="ru-RU" sz="1600" b="1" dirty="0">
                <a:solidFill>
                  <a:srgbClr val="00B050"/>
                </a:solidFill>
              </a:rPr>
              <a:t>ИЛИ</a:t>
            </a:r>
            <a:r>
              <a:rPr lang="ru-RU" sz="1600" dirty="0"/>
              <a:t> сдал гос. экзамен на 70 и больше баллов тогда он поступил.</a:t>
            </a:r>
            <a:endParaRPr sz="16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095DDDC-D67C-44BE-82AD-2258DD344320}"/>
              </a:ext>
            </a:extLst>
          </p:cNvPr>
          <p:cNvSpPr txBox="1"/>
          <p:nvPr/>
        </p:nvSpPr>
        <p:spPr>
          <a:xfrm>
            <a:off x="487397" y="3399872"/>
            <a:ext cx="1121720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ru-RU" dirty="0"/>
              <a:t>Функции </a:t>
            </a:r>
            <a:r>
              <a:rPr lang="ru-RU" b="1" dirty="0">
                <a:solidFill>
                  <a:srgbClr val="00B050"/>
                </a:solidFill>
              </a:rPr>
              <a:t>И</a:t>
            </a:r>
            <a:r>
              <a:rPr lang="ru-RU" dirty="0"/>
              <a:t> </a:t>
            </a:r>
            <a:r>
              <a:rPr lang="ru-RU" dirty="0" err="1"/>
              <a:t>и</a:t>
            </a:r>
            <a:r>
              <a:rPr lang="ru-RU" dirty="0"/>
              <a:t> </a:t>
            </a:r>
            <a:r>
              <a:rPr lang="ru-RU" b="1" dirty="0">
                <a:solidFill>
                  <a:srgbClr val="00B050"/>
                </a:solidFill>
              </a:rPr>
              <a:t>ИЛИ</a:t>
            </a:r>
            <a:r>
              <a:rPr lang="ru-RU" dirty="0"/>
              <a:t> в Excel позволяют включать несколько логических тестов одновременно: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03F7EBC-C2E8-42FA-B0CC-BD6BF85E3804}"/>
              </a:ext>
            </a:extLst>
          </p:cNvPr>
          <p:cNvSpPr txBox="1"/>
          <p:nvPr/>
        </p:nvSpPr>
        <p:spPr>
          <a:xfrm>
            <a:off x="4901517" y="1920400"/>
            <a:ext cx="69301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/>
              <a:t>2. Если Менеджер имеет опыт работы больше 10 лет </a:t>
            </a:r>
            <a:r>
              <a:rPr lang="ru-RU" sz="1600" b="1" dirty="0">
                <a:solidFill>
                  <a:srgbClr val="00B050"/>
                </a:solidFill>
              </a:rPr>
              <a:t>И</a:t>
            </a:r>
            <a:r>
              <a:rPr lang="ru-RU" sz="1600" dirty="0"/>
              <a:t> имеет сертификат </a:t>
            </a:r>
            <a:r>
              <a:rPr lang="ru-RU" sz="1600" b="1" dirty="0"/>
              <a:t>тогда</a:t>
            </a:r>
            <a:r>
              <a:rPr lang="ru-RU" sz="1600" dirty="0"/>
              <a:t> бонус составляет 100$, иначе 50$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4CA062B-CFFB-4835-A9ED-4556048B4C20}"/>
              </a:ext>
            </a:extLst>
          </p:cNvPr>
          <p:cNvSpPr txBox="1"/>
          <p:nvPr/>
        </p:nvSpPr>
        <p:spPr>
          <a:xfrm>
            <a:off x="4932215" y="2637457"/>
            <a:ext cx="50507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=ЕСЛИ( </a:t>
            </a:r>
            <a:r>
              <a:rPr lang="ru-RU" b="1" dirty="0">
                <a:solidFill>
                  <a:srgbClr val="00B050"/>
                </a:solidFill>
              </a:rPr>
              <a:t>И</a:t>
            </a:r>
            <a:r>
              <a:rPr lang="ru-RU" dirty="0"/>
              <a:t>(B3&gt;=10;C3="да") ;100;50)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212B6FD-AFB6-4853-A59C-78789A56AE65}"/>
              </a:ext>
            </a:extLst>
          </p:cNvPr>
          <p:cNvSpPr txBox="1"/>
          <p:nvPr/>
        </p:nvSpPr>
        <p:spPr>
          <a:xfrm>
            <a:off x="5892800" y="5379978"/>
            <a:ext cx="63962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73"/>
              </a:spcBef>
            </a:pPr>
            <a:r>
              <a:rPr lang="ru-RU" dirty="0"/>
              <a:t>=ЕСЛИ(</a:t>
            </a:r>
            <a:r>
              <a:rPr lang="ru-RU" b="1" dirty="0">
                <a:solidFill>
                  <a:srgbClr val="00B050"/>
                </a:solidFill>
              </a:rPr>
              <a:t>ИЛИ</a:t>
            </a:r>
            <a:r>
              <a:rPr lang="ru-RU" dirty="0"/>
              <a:t>(B12&gt;6;C12&gt;70);"</a:t>
            </a:r>
            <a:r>
              <a:rPr lang="ru-RU" dirty="0" err="1"/>
              <a:t>сдал";"не</a:t>
            </a:r>
            <a:r>
              <a:rPr lang="ru-RU" dirty="0"/>
              <a:t> сдал")</a:t>
            </a:r>
          </a:p>
        </p:txBody>
      </p:sp>
      <p:sp>
        <p:nvSpPr>
          <p:cNvPr id="17" name="object 9">
            <a:extLst>
              <a:ext uri="{FF2B5EF4-FFF2-40B4-BE49-F238E27FC236}">
                <a16:creationId xmlns:a16="http://schemas.microsoft.com/office/drawing/2014/main" id="{57A24B84-5979-4522-9E27-DC772D6C3A35}"/>
              </a:ext>
            </a:extLst>
          </p:cNvPr>
          <p:cNvSpPr/>
          <p:nvPr/>
        </p:nvSpPr>
        <p:spPr>
          <a:xfrm>
            <a:off x="2671158" y="1391645"/>
            <a:ext cx="896511" cy="180676"/>
          </a:xfrm>
          <a:custGeom>
            <a:avLst/>
            <a:gdLst/>
            <a:ahLst/>
            <a:cxnLst/>
            <a:rect l="l" t="t" r="r" b="b"/>
            <a:pathLst>
              <a:path w="597535" h="1184910">
                <a:moveTo>
                  <a:pt x="0" y="1184909"/>
                </a:moveTo>
                <a:lnTo>
                  <a:pt x="597408" y="1184909"/>
                </a:lnTo>
                <a:lnTo>
                  <a:pt x="597408" y="0"/>
                </a:lnTo>
                <a:lnTo>
                  <a:pt x="0" y="0"/>
                </a:lnTo>
                <a:lnTo>
                  <a:pt x="0" y="1184909"/>
                </a:lnTo>
                <a:close/>
              </a:path>
            </a:pathLst>
          </a:custGeom>
          <a:ln w="25400">
            <a:solidFill>
              <a:srgbClr val="00B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D3DB3FB-BA70-4F7E-9737-D7BD6D980020}"/>
              </a:ext>
            </a:extLst>
          </p:cNvPr>
          <p:cNvSpPr txBox="1"/>
          <p:nvPr/>
        </p:nvSpPr>
        <p:spPr>
          <a:xfrm>
            <a:off x="4901518" y="758172"/>
            <a:ext cx="69301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/>
              <a:t>1. Проверить есть ли у менеджера опыт работы больше (включительно) 10 лет </a:t>
            </a:r>
            <a:r>
              <a:rPr lang="ru-RU" sz="1600" b="1" dirty="0">
                <a:solidFill>
                  <a:srgbClr val="00B050"/>
                </a:solidFill>
              </a:rPr>
              <a:t>И</a:t>
            </a:r>
            <a:r>
              <a:rPr lang="ru-RU" sz="1600" dirty="0"/>
              <a:t> имеет ли сертификат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32293FC-C8DC-49C9-AC67-0ECB7B847478}"/>
              </a:ext>
            </a:extLst>
          </p:cNvPr>
          <p:cNvSpPr txBox="1"/>
          <p:nvPr/>
        </p:nvSpPr>
        <p:spPr>
          <a:xfrm>
            <a:off x="5015807" y="1376644"/>
            <a:ext cx="61398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B050"/>
                </a:solidFill>
              </a:rPr>
              <a:t>=И</a:t>
            </a:r>
            <a:r>
              <a:rPr lang="ru-RU" dirty="0"/>
              <a:t>(B3&gt;=10;C3="да")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/>
      <p:bldP spid="22" grpId="0"/>
      <p:bldP spid="29" grpId="0"/>
      <p:bldP spid="31" grpId="0"/>
      <p:bldP spid="33" grpId="0"/>
      <p:bldP spid="17" grpId="0" animBg="1"/>
      <p:bldP spid="18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60527"/>
            <a:ext cx="12192000" cy="4968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50401" y="263252"/>
            <a:ext cx="2432472" cy="294097"/>
          </a:xfrm>
          <a:prstGeom prst="rect">
            <a:avLst/>
          </a:prstGeom>
        </p:spPr>
        <p:txBody>
          <a:bodyPr vert="horz" wrap="square" lIns="0" tIns="16933" rIns="0" bIns="0" rtlCol="0" anchor="ctr">
            <a:spAutoFit/>
          </a:bodyPr>
          <a:lstStyle/>
          <a:p>
            <a:pPr marL="16933">
              <a:lnSpc>
                <a:spcPct val="100000"/>
              </a:lnSpc>
              <a:spcBef>
                <a:spcPts val="133"/>
              </a:spcBef>
            </a:pPr>
            <a:r>
              <a:rPr lang="ru-RU" sz="1800" dirty="0"/>
              <a:t>ЕСЛИОШИБКА</a:t>
            </a:r>
            <a:endParaRPr sz="1800" dirty="0"/>
          </a:p>
        </p:txBody>
      </p:sp>
      <p:sp>
        <p:nvSpPr>
          <p:cNvPr id="7" name="object 7"/>
          <p:cNvSpPr txBox="1"/>
          <p:nvPr/>
        </p:nvSpPr>
        <p:spPr>
          <a:xfrm>
            <a:off x="5782816" y="1828672"/>
            <a:ext cx="6858000" cy="201764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 marR="6773">
              <a:spcBef>
                <a:spcPts val="133"/>
              </a:spcBef>
            </a:pPr>
            <a:r>
              <a:rPr lang="ru-RU" sz="1200" b="1" dirty="0"/>
              <a:t>Формула</a:t>
            </a:r>
            <a:r>
              <a:rPr lang="ru-RU" sz="1200" dirty="0"/>
              <a:t> или значение, которые могут привести или не привести к </a:t>
            </a:r>
            <a:r>
              <a:rPr lang="ru-RU" sz="1200" b="1" dirty="0"/>
              <a:t>ошибке</a:t>
            </a:r>
            <a:endParaRPr sz="1200" b="1" dirty="0"/>
          </a:p>
        </p:txBody>
      </p:sp>
      <p:sp>
        <p:nvSpPr>
          <p:cNvPr id="9" name="object 9"/>
          <p:cNvSpPr txBox="1"/>
          <p:nvPr/>
        </p:nvSpPr>
        <p:spPr>
          <a:xfrm>
            <a:off x="5782816" y="2356355"/>
            <a:ext cx="4983821" cy="201764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 marR="6773">
              <a:spcBef>
                <a:spcPts val="133"/>
              </a:spcBef>
            </a:pPr>
            <a:r>
              <a:rPr lang="ru-RU" sz="1200" dirty="0"/>
              <a:t>Значение, возвращаемое в </a:t>
            </a:r>
            <a:r>
              <a:rPr lang="ru-RU" sz="1200" b="1" dirty="0"/>
              <a:t>случае</a:t>
            </a:r>
            <a:r>
              <a:rPr lang="ru-RU" sz="1200" dirty="0"/>
              <a:t> ошибки</a:t>
            </a:r>
            <a:endParaRPr sz="1200" dirty="0"/>
          </a:p>
        </p:txBody>
      </p:sp>
      <p:grpSp>
        <p:nvGrpSpPr>
          <p:cNvPr id="13" name="object 13"/>
          <p:cNvGrpSpPr/>
          <p:nvPr/>
        </p:nvGrpSpPr>
        <p:grpSpPr>
          <a:xfrm>
            <a:off x="1117600" y="5079502"/>
            <a:ext cx="10338645" cy="1374140"/>
            <a:chOff x="745901" y="3355068"/>
            <a:chExt cx="7753984" cy="1030605"/>
          </a:xfrm>
        </p:grpSpPr>
        <p:sp>
          <p:nvSpPr>
            <p:cNvPr id="14" name="object 14"/>
            <p:cNvSpPr/>
            <p:nvPr/>
          </p:nvSpPr>
          <p:spPr>
            <a:xfrm>
              <a:off x="745901" y="3355068"/>
              <a:ext cx="7753446" cy="103039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93241" y="3403092"/>
              <a:ext cx="7571740" cy="847725"/>
            </a:xfrm>
            <a:custGeom>
              <a:avLst/>
              <a:gdLst/>
              <a:ahLst/>
              <a:cxnLst/>
              <a:rect l="l" t="t" r="r" b="b"/>
              <a:pathLst>
                <a:path w="7571740" h="847725">
                  <a:moveTo>
                    <a:pt x="7571232" y="0"/>
                  </a:moveTo>
                  <a:lnTo>
                    <a:pt x="0" y="0"/>
                  </a:lnTo>
                  <a:lnTo>
                    <a:pt x="0" y="847343"/>
                  </a:lnTo>
                  <a:lnTo>
                    <a:pt x="7571232" y="847343"/>
                  </a:lnTo>
                  <a:lnTo>
                    <a:pt x="75712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802385" y="3380994"/>
              <a:ext cx="866394" cy="86944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180720" y="5143532"/>
            <a:ext cx="10095653" cy="10028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01293">
              <a:lnSpc>
                <a:spcPts val="2733"/>
              </a:lnSpc>
            </a:pPr>
            <a:r>
              <a:rPr lang="ru-RU" sz="1600" b="1" dirty="0">
                <a:solidFill>
                  <a:srgbClr val="FFC000"/>
                </a:solidFill>
              </a:rPr>
              <a:t>Рекомендация</a:t>
            </a:r>
            <a:r>
              <a:rPr lang="ru-RU" dirty="0"/>
              <a:t>: </a:t>
            </a:r>
            <a:r>
              <a:rPr lang="ru-RU" sz="1400" dirty="0"/>
              <a:t>Если вы пишете формулу, которая может вызвать ошибку (т. е. ВПР, где не все значения совпадают), НАПИШИТЕ СНАЧАЛА ПОЛНУЮ ФОРМУЛУ, а затем заключите ее в оператор ЕСЛИОШИБКА.</a:t>
            </a:r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BE11B04-CA90-4F2B-AA05-2AB2287928F0}"/>
              </a:ext>
            </a:extLst>
          </p:cNvPr>
          <p:cNvSpPr txBox="1"/>
          <p:nvPr/>
        </p:nvSpPr>
        <p:spPr>
          <a:xfrm>
            <a:off x="226905" y="839485"/>
            <a:ext cx="117559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Функция ЕСЛИОШИБКА — отличный инструмент для устранения надоедливых сообщений об ошибках (#N/A, #DIV/0!, #REF! и т. д.), что особенно полезно для внешнего форматирования.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51A8CE4-BB23-4148-A776-7109A6B6D3A0}"/>
              </a:ext>
            </a:extLst>
          </p:cNvPr>
          <p:cNvSpPr txBox="1"/>
          <p:nvPr/>
        </p:nvSpPr>
        <p:spPr>
          <a:xfrm>
            <a:off x="226905" y="1667951"/>
            <a:ext cx="61721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677316"/>
            <a:r>
              <a:rPr lang="ru-RU" dirty="0"/>
              <a:t>=</a:t>
            </a:r>
            <a:r>
              <a:rPr lang="ru-RU" b="1" dirty="0"/>
              <a:t>ЕСЛИОШИБКА(</a:t>
            </a:r>
            <a:r>
              <a:rPr lang="ru-RU" dirty="0"/>
              <a:t>значение; </a:t>
            </a:r>
            <a:endParaRPr lang="en-US" dirty="0"/>
          </a:p>
          <a:p>
            <a:pPr marR="677316"/>
            <a:endParaRPr lang="ru-RU" dirty="0"/>
          </a:p>
          <a:p>
            <a:pPr marR="677316"/>
            <a:r>
              <a:rPr lang="ru-RU" dirty="0"/>
              <a:t>	</a:t>
            </a:r>
            <a:r>
              <a:rPr lang="en-US" dirty="0"/>
              <a:t>                  </a:t>
            </a:r>
            <a:r>
              <a:rPr lang="ru-RU" dirty="0"/>
              <a:t> </a:t>
            </a:r>
            <a:r>
              <a:rPr lang="ru-RU" dirty="0" err="1"/>
              <a:t>значение_если_ошибка</a:t>
            </a:r>
            <a:endParaRPr lang="ru-RU" dirty="0"/>
          </a:p>
          <a:p>
            <a:pPr marR="677316"/>
            <a:r>
              <a:rPr lang="ru-RU" dirty="0"/>
              <a:t>		   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60527"/>
            <a:ext cx="12192000" cy="4968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98102" y="223684"/>
            <a:ext cx="6681047" cy="386430"/>
          </a:xfrm>
          <a:prstGeom prst="rect">
            <a:avLst/>
          </a:prstGeom>
        </p:spPr>
        <p:txBody>
          <a:bodyPr vert="horz" wrap="square" lIns="0" tIns="16933" rIns="0" bIns="0" rtlCol="0" anchor="ctr">
            <a:spAutoFit/>
          </a:bodyPr>
          <a:lstStyle/>
          <a:p>
            <a:pPr marL="16933" algn="r">
              <a:lnSpc>
                <a:spcPct val="100000"/>
              </a:lnSpc>
              <a:spcBef>
                <a:spcPts val="133"/>
              </a:spcBef>
            </a:pPr>
            <a:r>
              <a:rPr lang="ru-RU" dirty="0"/>
              <a:t>СЧЕТЕСЛИ, СУММЕСЛИ, СРЗНАЧЕСЛИ</a:t>
            </a:r>
            <a:endParaRPr lang="pt-BR" dirty="0"/>
          </a:p>
        </p:txBody>
      </p:sp>
      <p:grpSp>
        <p:nvGrpSpPr>
          <p:cNvPr id="4" name="object 4"/>
          <p:cNvGrpSpPr/>
          <p:nvPr/>
        </p:nvGrpSpPr>
        <p:grpSpPr>
          <a:xfrm>
            <a:off x="4567738" y="3127486"/>
            <a:ext cx="281093" cy="559645"/>
            <a:chOff x="4582518" y="2259889"/>
            <a:chExt cx="210820" cy="419734"/>
          </a:xfrm>
        </p:grpSpPr>
        <p:sp>
          <p:nvSpPr>
            <p:cNvPr id="5" name="object 5"/>
            <p:cNvSpPr/>
            <p:nvPr/>
          </p:nvSpPr>
          <p:spPr>
            <a:xfrm>
              <a:off x="4582518" y="2259889"/>
              <a:ext cx="210405" cy="4193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6" name="object 6"/>
            <p:cNvSpPr/>
            <p:nvPr/>
          </p:nvSpPr>
          <p:spPr>
            <a:xfrm>
              <a:off x="4594098" y="2271268"/>
              <a:ext cx="140335" cy="347980"/>
            </a:xfrm>
            <a:custGeom>
              <a:avLst/>
              <a:gdLst/>
              <a:ahLst/>
              <a:cxnLst/>
              <a:rect l="l" t="t" r="r" b="b"/>
              <a:pathLst>
                <a:path w="140335" h="347980">
                  <a:moveTo>
                    <a:pt x="0" y="242824"/>
                  </a:moveTo>
                  <a:lnTo>
                    <a:pt x="16763" y="347980"/>
                  </a:lnTo>
                  <a:lnTo>
                    <a:pt x="85393" y="277113"/>
                  </a:lnTo>
                  <a:lnTo>
                    <a:pt x="55752" y="277113"/>
                  </a:lnTo>
                  <a:lnTo>
                    <a:pt x="25526" y="267588"/>
                  </a:lnTo>
                  <a:lnTo>
                    <a:pt x="30305" y="252403"/>
                  </a:lnTo>
                  <a:lnTo>
                    <a:pt x="0" y="242824"/>
                  </a:lnTo>
                  <a:close/>
                </a:path>
                <a:path w="140335" h="347980">
                  <a:moveTo>
                    <a:pt x="30305" y="252403"/>
                  </a:moveTo>
                  <a:lnTo>
                    <a:pt x="25526" y="267588"/>
                  </a:lnTo>
                  <a:lnTo>
                    <a:pt x="55752" y="277113"/>
                  </a:lnTo>
                  <a:lnTo>
                    <a:pt x="60525" y="261955"/>
                  </a:lnTo>
                  <a:lnTo>
                    <a:pt x="30305" y="252403"/>
                  </a:lnTo>
                  <a:close/>
                </a:path>
                <a:path w="140335" h="347980">
                  <a:moveTo>
                    <a:pt x="60525" y="261955"/>
                  </a:moveTo>
                  <a:lnTo>
                    <a:pt x="55752" y="277113"/>
                  </a:lnTo>
                  <a:lnTo>
                    <a:pt x="85393" y="277113"/>
                  </a:lnTo>
                  <a:lnTo>
                    <a:pt x="90804" y="271525"/>
                  </a:lnTo>
                  <a:lnTo>
                    <a:pt x="60525" y="261955"/>
                  </a:lnTo>
                  <a:close/>
                </a:path>
                <a:path w="140335" h="347980">
                  <a:moveTo>
                    <a:pt x="109727" y="0"/>
                  </a:moveTo>
                  <a:lnTo>
                    <a:pt x="30305" y="252403"/>
                  </a:lnTo>
                  <a:lnTo>
                    <a:pt x="60525" y="261955"/>
                  </a:lnTo>
                  <a:lnTo>
                    <a:pt x="139953" y="9651"/>
                  </a:lnTo>
                  <a:lnTo>
                    <a:pt x="109727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2418454" y="3638465"/>
            <a:ext cx="2658161" cy="755762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 marR="6773">
              <a:spcBef>
                <a:spcPts val="133"/>
              </a:spcBef>
            </a:pPr>
            <a:r>
              <a:rPr lang="ru-RU" sz="1600" spc="-20" dirty="0">
                <a:latin typeface="Verdana"/>
                <a:cs typeface="Verdana"/>
              </a:rPr>
              <a:t>Какие ячейки должны соответствовать вашим критериям?</a:t>
            </a:r>
            <a:endParaRPr sz="1600" dirty="0">
              <a:latin typeface="Verdana"/>
              <a:cs typeface="Verdan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6134778" y="3129441"/>
            <a:ext cx="197273" cy="521547"/>
            <a:chOff x="5757798" y="2261356"/>
            <a:chExt cx="147955" cy="391160"/>
          </a:xfrm>
        </p:grpSpPr>
        <p:sp>
          <p:nvSpPr>
            <p:cNvPr id="9" name="object 9"/>
            <p:cNvSpPr/>
            <p:nvPr/>
          </p:nvSpPr>
          <p:spPr>
            <a:xfrm>
              <a:off x="5761592" y="2261356"/>
              <a:ext cx="144094" cy="39098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5757798" y="2272664"/>
              <a:ext cx="95250" cy="333375"/>
            </a:xfrm>
            <a:custGeom>
              <a:avLst/>
              <a:gdLst/>
              <a:ahLst/>
              <a:cxnLst/>
              <a:rect l="l" t="t" r="r" b="b"/>
              <a:pathLst>
                <a:path w="95250" h="333375">
                  <a:moveTo>
                    <a:pt x="0" y="236601"/>
                  </a:moveTo>
                  <a:lnTo>
                    <a:pt x="45592" y="332867"/>
                  </a:lnTo>
                  <a:lnTo>
                    <a:pt x="87275" y="253873"/>
                  </a:lnTo>
                  <a:lnTo>
                    <a:pt x="63246" y="253873"/>
                  </a:lnTo>
                  <a:lnTo>
                    <a:pt x="31496" y="253237"/>
                  </a:lnTo>
                  <a:lnTo>
                    <a:pt x="31839" y="237322"/>
                  </a:lnTo>
                  <a:lnTo>
                    <a:pt x="0" y="236601"/>
                  </a:lnTo>
                  <a:close/>
                </a:path>
                <a:path w="95250" h="333375">
                  <a:moveTo>
                    <a:pt x="31839" y="237322"/>
                  </a:moveTo>
                  <a:lnTo>
                    <a:pt x="31496" y="253237"/>
                  </a:lnTo>
                  <a:lnTo>
                    <a:pt x="63246" y="253873"/>
                  </a:lnTo>
                  <a:lnTo>
                    <a:pt x="63587" y="238042"/>
                  </a:lnTo>
                  <a:lnTo>
                    <a:pt x="31839" y="237322"/>
                  </a:lnTo>
                  <a:close/>
                </a:path>
                <a:path w="95250" h="333375">
                  <a:moveTo>
                    <a:pt x="63587" y="238042"/>
                  </a:moveTo>
                  <a:lnTo>
                    <a:pt x="63246" y="253873"/>
                  </a:lnTo>
                  <a:lnTo>
                    <a:pt x="87275" y="253873"/>
                  </a:lnTo>
                  <a:lnTo>
                    <a:pt x="95250" y="238760"/>
                  </a:lnTo>
                  <a:lnTo>
                    <a:pt x="63587" y="238042"/>
                  </a:lnTo>
                  <a:close/>
                </a:path>
                <a:path w="95250" h="333375">
                  <a:moveTo>
                    <a:pt x="36956" y="0"/>
                  </a:moveTo>
                  <a:lnTo>
                    <a:pt x="31839" y="237322"/>
                  </a:lnTo>
                  <a:lnTo>
                    <a:pt x="63587" y="238042"/>
                  </a:lnTo>
                  <a:lnTo>
                    <a:pt x="68706" y="762"/>
                  </a:lnTo>
                  <a:lnTo>
                    <a:pt x="36956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7965103" y="3123860"/>
            <a:ext cx="539327" cy="423333"/>
            <a:chOff x="7130542" y="2257170"/>
            <a:chExt cx="404495" cy="317500"/>
          </a:xfrm>
        </p:grpSpPr>
        <p:sp>
          <p:nvSpPr>
            <p:cNvPr id="12" name="object 12"/>
            <p:cNvSpPr/>
            <p:nvPr/>
          </p:nvSpPr>
          <p:spPr>
            <a:xfrm>
              <a:off x="7132475" y="2259944"/>
              <a:ext cx="402383" cy="31435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3" name="object 13"/>
            <p:cNvSpPr/>
            <p:nvPr/>
          </p:nvSpPr>
          <p:spPr>
            <a:xfrm>
              <a:off x="7130542" y="2257170"/>
              <a:ext cx="344170" cy="259079"/>
            </a:xfrm>
            <a:custGeom>
              <a:avLst/>
              <a:gdLst/>
              <a:ahLst/>
              <a:cxnLst/>
              <a:rect l="l" t="t" r="r" b="b"/>
              <a:pathLst>
                <a:path w="344170" h="259080">
                  <a:moveTo>
                    <a:pt x="257681" y="215225"/>
                  </a:moveTo>
                  <a:lnTo>
                    <a:pt x="238886" y="240792"/>
                  </a:lnTo>
                  <a:lnTo>
                    <a:pt x="343788" y="258826"/>
                  </a:lnTo>
                  <a:lnTo>
                    <a:pt x="326295" y="224662"/>
                  </a:lnTo>
                  <a:lnTo>
                    <a:pt x="270509" y="224662"/>
                  </a:lnTo>
                  <a:lnTo>
                    <a:pt x="257681" y="215225"/>
                  </a:lnTo>
                  <a:close/>
                </a:path>
                <a:path w="344170" h="259080">
                  <a:moveTo>
                    <a:pt x="276517" y="189600"/>
                  </a:moveTo>
                  <a:lnTo>
                    <a:pt x="257681" y="215225"/>
                  </a:lnTo>
                  <a:lnTo>
                    <a:pt x="270509" y="224662"/>
                  </a:lnTo>
                  <a:lnTo>
                    <a:pt x="289305" y="199009"/>
                  </a:lnTo>
                  <a:lnTo>
                    <a:pt x="276517" y="189600"/>
                  </a:lnTo>
                  <a:close/>
                </a:path>
                <a:path w="344170" h="259080">
                  <a:moveTo>
                    <a:pt x="295275" y="164084"/>
                  </a:moveTo>
                  <a:lnTo>
                    <a:pt x="276517" y="189600"/>
                  </a:lnTo>
                  <a:lnTo>
                    <a:pt x="289305" y="199009"/>
                  </a:lnTo>
                  <a:lnTo>
                    <a:pt x="270509" y="224662"/>
                  </a:lnTo>
                  <a:lnTo>
                    <a:pt x="326295" y="224662"/>
                  </a:lnTo>
                  <a:lnTo>
                    <a:pt x="295275" y="164084"/>
                  </a:lnTo>
                  <a:close/>
                </a:path>
                <a:path w="344170" h="259080">
                  <a:moveTo>
                    <a:pt x="18796" y="0"/>
                  </a:moveTo>
                  <a:lnTo>
                    <a:pt x="0" y="25654"/>
                  </a:lnTo>
                  <a:lnTo>
                    <a:pt x="257681" y="215225"/>
                  </a:lnTo>
                  <a:lnTo>
                    <a:pt x="276517" y="189600"/>
                  </a:lnTo>
                  <a:lnTo>
                    <a:pt x="18796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5264914" y="3638464"/>
            <a:ext cx="2455503" cy="1001983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 marR="6773">
              <a:spcBef>
                <a:spcPts val="133"/>
              </a:spcBef>
            </a:pPr>
            <a:r>
              <a:rPr lang="ru-RU" sz="1600" spc="-27" dirty="0">
                <a:latin typeface="Verdana"/>
                <a:cs typeface="Verdana"/>
              </a:rPr>
              <a:t>При каком условии я хочу суммировать, считать или усреднять?</a:t>
            </a:r>
            <a:endParaRPr sz="1600" dirty="0">
              <a:latin typeface="Verdana"/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903975" y="3624240"/>
            <a:ext cx="2455503" cy="1001983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 marR="6773" algn="just">
              <a:spcBef>
                <a:spcPts val="133"/>
              </a:spcBef>
            </a:pPr>
            <a:r>
              <a:rPr lang="ru-RU" sz="1600" spc="-47" dirty="0">
                <a:latin typeface="Verdana"/>
                <a:cs typeface="Verdana"/>
              </a:rPr>
              <a:t>Где находятся значения, которые я хочу суммировать или усреднять?</a:t>
            </a:r>
            <a:endParaRPr sz="1600" dirty="0">
              <a:latin typeface="Verdana"/>
              <a:cs typeface="Verdan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-1825919" y="2006600"/>
            <a:ext cx="13805068" cy="1007306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3676135">
              <a:spcBef>
                <a:spcPts val="513"/>
              </a:spcBef>
            </a:pPr>
            <a:r>
              <a:rPr lang="ru-RU" sz="1867" dirty="0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Arial" panose="020B0604020202020204" pitchFamily="34" charset="0"/>
              </a:rPr>
              <a:t>=СЧЁТЕСЛИ(</a:t>
            </a:r>
            <a:r>
              <a:rPr lang="ru-RU" sz="1867" dirty="0" err="1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Arial" panose="020B0604020202020204" pitchFamily="34" charset="0"/>
              </a:rPr>
              <a:t>диапазон_условия</a:t>
            </a:r>
            <a:r>
              <a:rPr lang="ru-RU" sz="1867" dirty="0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Arial" panose="020B0604020202020204" pitchFamily="34" charset="0"/>
              </a:rPr>
              <a:t>; условие)</a:t>
            </a:r>
          </a:p>
          <a:p>
            <a:pPr marL="3676135">
              <a:spcBef>
                <a:spcPts val="513"/>
              </a:spcBef>
            </a:pPr>
            <a:r>
              <a:rPr lang="ru-RU" sz="1867" dirty="0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Arial" panose="020B0604020202020204" pitchFamily="34" charset="0"/>
              </a:rPr>
              <a:t>=СУММЕСЛИ(</a:t>
            </a:r>
            <a:r>
              <a:rPr lang="ru-RU" sz="1867" dirty="0" err="1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Arial" panose="020B0604020202020204" pitchFamily="34" charset="0"/>
              </a:rPr>
              <a:t>диапазон_условия</a:t>
            </a:r>
            <a:r>
              <a:rPr lang="ru-RU" sz="1867" dirty="0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Arial" panose="020B0604020202020204" pitchFamily="34" charset="0"/>
              </a:rPr>
              <a:t>; условие; </a:t>
            </a:r>
            <a:r>
              <a:rPr lang="ru-RU" sz="1867" dirty="0" err="1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Arial" panose="020B0604020202020204" pitchFamily="34" charset="0"/>
              </a:rPr>
              <a:t>диапазон_суммирования</a:t>
            </a:r>
            <a:r>
              <a:rPr lang="ru-RU" sz="1867" dirty="0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ru-RU" sz="1867" b="1" spc="-287" dirty="0">
              <a:solidFill>
                <a:srgbClr val="2F3192"/>
              </a:solidFill>
              <a:latin typeface="Verdana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676135">
              <a:spcBef>
                <a:spcPts val="513"/>
              </a:spcBef>
            </a:pPr>
            <a:r>
              <a:rPr lang="ru-RU" sz="1867" b="1" spc="-272" dirty="0">
                <a:solidFill>
                  <a:srgbClr val="2F3192"/>
                </a:solidFill>
                <a:latin typeface="Verdana"/>
                <a:ea typeface="Times New Roman" panose="02020603050405020304" pitchFamily="18" charset="0"/>
                <a:cs typeface="Arial" panose="020B0604020202020204" pitchFamily="34" charset="0"/>
              </a:rPr>
              <a:t>=</a:t>
            </a:r>
            <a:r>
              <a:rPr lang="ru-RU" sz="1867" dirty="0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Arial" panose="020B0604020202020204" pitchFamily="34" charset="0"/>
              </a:rPr>
              <a:t>СРЗНАЧЕСЛИ(</a:t>
            </a:r>
            <a:r>
              <a:rPr lang="ru-RU" sz="1867" dirty="0" err="1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Arial" panose="020B0604020202020204" pitchFamily="34" charset="0"/>
              </a:rPr>
              <a:t>диапазон_условия</a:t>
            </a:r>
            <a:r>
              <a:rPr lang="ru-RU" sz="1867" dirty="0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Arial" panose="020B0604020202020204" pitchFamily="34" charset="0"/>
              </a:rPr>
              <a:t>; условие; </a:t>
            </a:r>
            <a:r>
              <a:rPr lang="ru-RU" sz="1867" dirty="0" err="1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Arial" panose="020B0604020202020204" pitchFamily="34" charset="0"/>
              </a:rPr>
              <a:t>диапазон_усреднения</a:t>
            </a:r>
            <a:r>
              <a:rPr lang="ru-RU" sz="1867" dirty="0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sz="1867" dirty="0">
              <a:latin typeface="Verdana"/>
              <a:cs typeface="Verdana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6AAD916-AFF6-48A4-810A-886FE61D307E}"/>
              </a:ext>
            </a:extLst>
          </p:cNvPr>
          <p:cNvSpPr txBox="1"/>
          <p:nvPr/>
        </p:nvSpPr>
        <p:spPr>
          <a:xfrm>
            <a:off x="396547" y="739987"/>
            <a:ext cx="1088105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Формулы </a:t>
            </a:r>
            <a:r>
              <a:rPr lang="ru-RU" sz="2400" b="1" dirty="0">
                <a:solidFill>
                  <a:srgbClr val="C00000"/>
                </a:solidFill>
              </a:rPr>
              <a:t>СЧЕТЕСЛИ</a:t>
            </a:r>
            <a:r>
              <a:rPr lang="ru-RU" sz="2400" dirty="0"/>
              <a:t>, </a:t>
            </a:r>
            <a:r>
              <a:rPr lang="ru-RU" sz="2400" b="1" dirty="0">
                <a:solidFill>
                  <a:srgbClr val="C00000"/>
                </a:solidFill>
              </a:rPr>
              <a:t>СУММЕСЛИ</a:t>
            </a:r>
            <a:r>
              <a:rPr lang="ru-RU" sz="2400" dirty="0"/>
              <a:t> и </a:t>
            </a:r>
            <a:r>
              <a:rPr lang="ru-RU" sz="2400" b="1" dirty="0">
                <a:solidFill>
                  <a:srgbClr val="C00000"/>
                </a:solidFill>
              </a:rPr>
              <a:t>СРЗНАЧЕСЛИ</a:t>
            </a:r>
            <a:r>
              <a:rPr lang="ru-RU" sz="2400" dirty="0"/>
              <a:t> вычисляют сумму, количество или среднее значение на основе определенных критериев.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60527"/>
            <a:ext cx="12192000" cy="4968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4921164" y="217084"/>
            <a:ext cx="7056120" cy="345330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 algn="r">
              <a:spcBef>
                <a:spcPts val="133"/>
              </a:spcBef>
            </a:pPr>
            <a:r>
              <a:rPr lang="ru-RU" sz="2133" dirty="0">
                <a:solidFill>
                  <a:srgbClr val="FFFFFF"/>
                </a:solidFill>
                <a:latin typeface="Verdana"/>
                <a:cs typeface="Verdana"/>
              </a:rPr>
              <a:t>СЧЕТЕСЛИ, СУММЕСЛИ, СРЗНАЧЕСЛИ</a:t>
            </a:r>
            <a:endParaRPr lang="pt-BR" sz="2133" dirty="0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04368" y="997598"/>
            <a:ext cx="10681545" cy="1022117"/>
          </a:xfrm>
          <a:prstGeom prst="rect">
            <a:avLst/>
          </a:prstGeom>
        </p:spPr>
        <p:txBody>
          <a:bodyPr vert="horz" wrap="square" lIns="0" tIns="55033" rIns="0" bIns="0" rtlCol="0" anchor="ctr">
            <a:spAutoFit/>
          </a:bodyPr>
          <a:lstStyle/>
          <a:p>
            <a:pPr marL="16933" marR="6773">
              <a:lnSpc>
                <a:spcPts val="2627"/>
              </a:lnSpc>
              <a:spcBef>
                <a:spcPts val="433"/>
              </a:spcBef>
            </a:pPr>
            <a:r>
              <a:rPr lang="ru-RU" sz="1867" b="1" dirty="0">
                <a:solidFill>
                  <a:srgbClr val="C00000"/>
                </a:solidFill>
              </a:rPr>
              <a:t>СЧЁТЕСЛИМН</a:t>
            </a:r>
            <a:r>
              <a:rPr lang="ru-RU" sz="1867" dirty="0">
                <a:solidFill>
                  <a:schemeClr val="tx1"/>
                </a:solidFill>
              </a:rPr>
              <a:t>, </a:t>
            </a:r>
            <a:r>
              <a:rPr lang="ru-RU" sz="1867" b="1" dirty="0">
                <a:solidFill>
                  <a:srgbClr val="C00000"/>
                </a:solidFill>
              </a:rPr>
              <a:t>СУММЕСЛИМН</a:t>
            </a:r>
            <a:r>
              <a:rPr lang="ru-RU" sz="1867" dirty="0">
                <a:solidFill>
                  <a:schemeClr val="tx1"/>
                </a:solidFill>
              </a:rPr>
              <a:t> и </a:t>
            </a:r>
            <a:r>
              <a:rPr lang="ru-RU" sz="1867" b="1" dirty="0">
                <a:solidFill>
                  <a:srgbClr val="C00000"/>
                </a:solidFill>
              </a:rPr>
              <a:t>СРЗНАЧЕСЛИМН</a:t>
            </a:r>
            <a:r>
              <a:rPr lang="ru-RU" sz="1867" dirty="0">
                <a:solidFill>
                  <a:schemeClr val="tx1"/>
                </a:solidFill>
              </a:rPr>
              <a:t> используются, когда вы хотите оценить количество, сумму или среднее значение на основе нескольких условий или критериев.</a:t>
            </a:r>
            <a:endParaRPr sz="1867" dirty="0">
              <a:solidFill>
                <a:schemeClr val="tx1"/>
              </a:solidFill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3044" y="1965029"/>
            <a:ext cx="10905912" cy="2813035"/>
          </a:xfrm>
          <a:prstGeom prst="rect">
            <a:avLst/>
          </a:prstGeom>
        </p:spPr>
        <p:txBody>
          <a:bodyPr vert="horz" wrap="square" lIns="0" tIns="176107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1067"/>
              </a:spcAft>
            </a:pPr>
            <a:r>
              <a:rPr lang="ru-RU" sz="2133" b="1" spc="-240" dirty="0">
                <a:solidFill>
                  <a:srgbClr val="2F3192"/>
                </a:solidFill>
                <a:latin typeface="Verdana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400" dirty="0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СЧЁТЕСЛИ</a:t>
            </a:r>
            <a:r>
              <a:rPr lang="ru-RU" sz="2400" b="1" dirty="0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</a:t>
            </a:r>
            <a:r>
              <a:rPr lang="ru-RU" sz="2400" dirty="0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(диапазон_условия1; условие1; диапазон_условия2; условие2; ...)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067"/>
              </a:spcAft>
            </a:pPr>
            <a:r>
              <a:rPr lang="ru-RU" sz="2400" dirty="0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=СУММЕСЛИ</a:t>
            </a:r>
            <a:r>
              <a:rPr lang="ru-RU" sz="2400" b="1" dirty="0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</a:t>
            </a:r>
            <a:r>
              <a:rPr lang="ru-RU" sz="2400" dirty="0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err="1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диапазон_суммирования</a:t>
            </a:r>
            <a:r>
              <a:rPr lang="ru-RU" sz="2400" dirty="0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диапазон_условия1; условие1; диапазон_условия2; условие2; ...)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067"/>
              </a:spcAft>
            </a:pPr>
            <a:r>
              <a:rPr lang="ru-RU" sz="2400" dirty="0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=СРЗНАЧЕСЛИ</a:t>
            </a:r>
            <a:r>
              <a:rPr lang="ru-RU" sz="2400" b="1" dirty="0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</a:t>
            </a:r>
            <a:r>
              <a:rPr lang="ru-RU" sz="2400" dirty="0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err="1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диапазон_усреднения</a:t>
            </a:r>
            <a:r>
              <a:rPr lang="ru-RU" sz="2400" dirty="0">
                <a:solidFill>
                  <a:srgbClr val="2F3192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диапазон_условия1; условие1; диапазон_условия2; условие2; ...)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ntserrat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5051</TotalTime>
  <Words>674</Words>
  <Application>Microsoft Office PowerPoint</Application>
  <PresentationFormat>Широкоэкранный</PresentationFormat>
  <Paragraphs>74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Consolas</vt:lpstr>
      <vt:lpstr>Montserrat</vt:lpstr>
      <vt:lpstr>Verdana</vt:lpstr>
      <vt:lpstr>Тема Office</vt:lpstr>
      <vt:lpstr>Презентация PowerPoint</vt:lpstr>
      <vt:lpstr>Презентация PowerPoint</vt:lpstr>
      <vt:lpstr>Условные и логические операторы</vt:lpstr>
      <vt:lpstr>Презентация PowerPoint</vt:lpstr>
      <vt:lpstr>Функции И и ИЛИ </vt:lpstr>
      <vt:lpstr>ЕСЛИОШИБКА</vt:lpstr>
      <vt:lpstr>СЧЕТЕСЛИ, СУММЕСЛИ, СРЗНАЧЕСЛИ</vt:lpstr>
      <vt:lpstr>СЧЁТЕСЛИМН, СУММЕСЛИМН и СРЗНАЧЕСЛИМН используются, когда вы хотите оценить количество, сумму или среднее значение на основе нескольких условий или критериев.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New</dc:creator>
  <cp:lastModifiedBy>Абдумалик К.</cp:lastModifiedBy>
  <cp:revision>284</cp:revision>
  <dcterms:created xsi:type="dcterms:W3CDTF">2023-08-20T12:42:39Z</dcterms:created>
  <dcterms:modified xsi:type="dcterms:W3CDTF">2024-05-14T12:47:52Z</dcterms:modified>
</cp:coreProperties>
</file>