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70" r:id="rId2"/>
    <p:sldId id="376" r:id="rId3"/>
    <p:sldId id="377" r:id="rId4"/>
    <p:sldId id="378" r:id="rId5"/>
    <p:sldId id="379" r:id="rId6"/>
    <p:sldId id="371" r:id="rId7"/>
    <p:sldId id="373" r:id="rId8"/>
    <p:sldId id="382" r:id="rId9"/>
    <p:sldId id="38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4" userDrawn="1">
          <p15:clr>
            <a:srgbClr val="A4A3A4"/>
          </p15:clr>
        </p15:guide>
        <p15:guide id="2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F50"/>
    <a:srgbClr val="7D90AB"/>
    <a:srgbClr val="576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8" autoAdjust="0"/>
    <p:restoredTop sz="95380" autoAdjust="0"/>
  </p:normalViewPr>
  <p:slideViewPr>
    <p:cSldViewPr showGuides="1">
      <p:cViewPr varScale="1">
        <p:scale>
          <a:sx n="86" d="100"/>
          <a:sy n="86" d="100"/>
        </p:scale>
        <p:origin x="774" y="78"/>
      </p:cViewPr>
      <p:guideLst>
        <p:guide orient="horz" pos="3504"/>
        <p:guide pos="5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EBFEA0F-C610-45C9-9A3C-50E1A0CBDC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A6CABB-7546-420C-800E-072E525B2F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9B16E-7D80-4001-97E9-624444B09FB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B77BCF6-FBA3-40F9-A5FF-609A37F80B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5FEF48-5FD5-4B1A-A1DA-B54D1A2283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52F84-FD2E-42AF-817D-68DC94FFC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082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C9717-9DD0-41DF-AE75-A3B353812293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B0724-FB88-481D-85FB-DBF485159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67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9B0724-FB88-481D-85FB-DBF4851594C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301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9B0724-FB88-481D-85FB-DBF4851594C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680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>
            <a:extLst>
              <a:ext uri="{FF2B5EF4-FFF2-40B4-BE49-F238E27FC236}">
                <a16:creationId xmlns:a16="http://schemas.microsoft.com/office/drawing/2014/main" id="{1B56940A-EBCA-46F7-9696-FEDF55FFBDE1}"/>
              </a:ext>
            </a:extLst>
          </p:cNvPr>
          <p:cNvSpPr/>
          <p:nvPr userDrawn="1"/>
        </p:nvSpPr>
        <p:spPr>
          <a:xfrm>
            <a:off x="0" y="6182688"/>
            <a:ext cx="12192000" cy="67531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231DC7E-EE83-43BC-B43E-95BC585361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5579" y="6318291"/>
            <a:ext cx="2352950" cy="385074"/>
          </a:xfrm>
        </p:spPr>
        <p:txBody>
          <a:bodyPr lIns="0" anchor="ctr">
            <a:normAutofit/>
          </a:bodyPr>
          <a:lstStyle>
            <a:lvl1pPr marL="0" indent="0" algn="r">
              <a:buNone/>
              <a:defRPr sz="1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www.nobelavenue.uz</a:t>
            </a:r>
          </a:p>
        </p:txBody>
      </p:sp>
      <p:sp>
        <p:nvSpPr>
          <p:cNvPr id="9" name="Oval 3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51E38F6-50C9-4E95-8F25-A9E8A4F35B17}"/>
              </a:ext>
            </a:extLst>
          </p:cNvPr>
          <p:cNvSpPr/>
          <p:nvPr userDrawn="1"/>
        </p:nvSpPr>
        <p:spPr>
          <a:xfrm>
            <a:off x="5410200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0" name="Oval 3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9899B8-DDE3-484B-B6F9-29F0280B0A30}"/>
              </a:ext>
            </a:extLst>
          </p:cNvPr>
          <p:cNvSpPr/>
          <p:nvPr userDrawn="1"/>
        </p:nvSpPr>
        <p:spPr>
          <a:xfrm>
            <a:off x="6628276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1" name="Freeform 9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6F6263A-E421-4EDF-A1EC-214B8E799A01}"/>
              </a:ext>
            </a:extLst>
          </p:cNvPr>
          <p:cNvSpPr>
            <a:spLocks/>
          </p:cNvSpPr>
          <p:nvPr userDrawn="1"/>
        </p:nvSpPr>
        <p:spPr bwMode="auto">
          <a:xfrm>
            <a:off x="5520429" y="6466313"/>
            <a:ext cx="68580" cy="108063"/>
          </a:xfrm>
          <a:custGeom>
            <a:avLst/>
            <a:gdLst>
              <a:gd name="T0" fmla="*/ 13 w 28"/>
              <a:gd name="T1" fmla="*/ 22 h 44"/>
              <a:gd name="T2" fmla="*/ 27 w 28"/>
              <a:gd name="T3" fmla="*/ 36 h 44"/>
              <a:gd name="T4" fmla="*/ 27 w 28"/>
              <a:gd name="T5" fmla="*/ 39 h 44"/>
              <a:gd name="T6" fmla="*/ 23 w 28"/>
              <a:gd name="T7" fmla="*/ 43 h 44"/>
              <a:gd name="T8" fmla="*/ 20 w 28"/>
              <a:gd name="T9" fmla="*/ 43 h 44"/>
              <a:gd name="T10" fmla="*/ 0 w 28"/>
              <a:gd name="T11" fmla="*/ 23 h 44"/>
              <a:gd name="T12" fmla="*/ 0 w 28"/>
              <a:gd name="T13" fmla="*/ 21 h 44"/>
              <a:gd name="T14" fmla="*/ 20 w 28"/>
              <a:gd name="T15" fmla="*/ 1 h 44"/>
              <a:gd name="T16" fmla="*/ 23 w 28"/>
              <a:gd name="T17" fmla="*/ 1 h 44"/>
              <a:gd name="T18" fmla="*/ 27 w 28"/>
              <a:gd name="T19" fmla="*/ 5 h 44"/>
              <a:gd name="T20" fmla="*/ 27 w 28"/>
              <a:gd name="T21" fmla="*/ 8 h 44"/>
              <a:gd name="T22" fmla="*/ 13 w 28"/>
              <a:gd name="T23" fmla="*/ 2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4">
                <a:moveTo>
                  <a:pt x="13" y="22"/>
                </a:moveTo>
                <a:cubicBezTo>
                  <a:pt x="27" y="36"/>
                  <a:pt x="27" y="36"/>
                  <a:pt x="27" y="36"/>
                </a:cubicBezTo>
                <a:cubicBezTo>
                  <a:pt x="28" y="37"/>
                  <a:pt x="28" y="38"/>
                  <a:pt x="27" y="39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4"/>
                  <a:pt x="21" y="44"/>
                  <a:pt x="20" y="4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2"/>
                  <a:pt x="0" y="21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2" y="0"/>
                  <a:pt x="23" y="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6"/>
                  <a:pt x="28" y="7"/>
                  <a:pt x="27" y="8"/>
                </a:cubicBezTo>
                <a:lnTo>
                  <a:pt x="13" y="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2" name="Freeform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E215187-96F8-41A8-8CD1-941B404B66E1}"/>
              </a:ext>
            </a:extLst>
          </p:cNvPr>
          <p:cNvSpPr>
            <a:spLocks/>
          </p:cNvSpPr>
          <p:nvPr userDrawn="1"/>
        </p:nvSpPr>
        <p:spPr bwMode="auto">
          <a:xfrm>
            <a:off x="6767079" y="6467870"/>
            <a:ext cx="68580" cy="104949"/>
          </a:xfrm>
          <a:custGeom>
            <a:avLst/>
            <a:gdLst>
              <a:gd name="T0" fmla="*/ 8 w 28"/>
              <a:gd name="T1" fmla="*/ 43 h 43"/>
              <a:gd name="T2" fmla="*/ 5 w 28"/>
              <a:gd name="T3" fmla="*/ 43 h 43"/>
              <a:gd name="T4" fmla="*/ 1 w 28"/>
              <a:gd name="T5" fmla="*/ 38 h 43"/>
              <a:gd name="T6" fmla="*/ 1 w 28"/>
              <a:gd name="T7" fmla="*/ 36 h 43"/>
              <a:gd name="T8" fmla="*/ 15 w 28"/>
              <a:gd name="T9" fmla="*/ 22 h 43"/>
              <a:gd name="T10" fmla="*/ 1 w 28"/>
              <a:gd name="T11" fmla="*/ 8 h 43"/>
              <a:gd name="T12" fmla="*/ 1 w 28"/>
              <a:gd name="T13" fmla="*/ 5 h 43"/>
              <a:gd name="T14" fmla="*/ 5 w 28"/>
              <a:gd name="T15" fmla="*/ 1 h 43"/>
              <a:gd name="T16" fmla="*/ 8 w 28"/>
              <a:gd name="T17" fmla="*/ 1 h 43"/>
              <a:gd name="T18" fmla="*/ 27 w 28"/>
              <a:gd name="T19" fmla="*/ 21 h 43"/>
              <a:gd name="T20" fmla="*/ 27 w 28"/>
              <a:gd name="T21" fmla="*/ 23 h 43"/>
              <a:gd name="T22" fmla="*/ 8 w 28"/>
              <a:gd name="T23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3">
                <a:moveTo>
                  <a:pt x="8" y="43"/>
                </a:moveTo>
                <a:cubicBezTo>
                  <a:pt x="7" y="43"/>
                  <a:pt x="6" y="43"/>
                  <a:pt x="5" y="43"/>
                </a:cubicBezTo>
                <a:cubicBezTo>
                  <a:pt x="1" y="38"/>
                  <a:pt x="1" y="38"/>
                  <a:pt x="1" y="38"/>
                </a:cubicBezTo>
                <a:cubicBezTo>
                  <a:pt x="0" y="38"/>
                  <a:pt x="0" y="37"/>
                  <a:pt x="1" y="36"/>
                </a:cubicBezTo>
                <a:cubicBezTo>
                  <a:pt x="15" y="22"/>
                  <a:pt x="15" y="22"/>
                  <a:pt x="15" y="22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6"/>
                  <a:pt x="1" y="5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7" y="0"/>
                  <a:pt x="8" y="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1"/>
                  <a:pt x="28" y="22"/>
                  <a:pt x="27" y="23"/>
                </a:cubicBezTo>
                <a:lnTo>
                  <a:pt x="8" y="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3" name="Oval 4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0DC00FF-DA43-44A8-BAB6-EF8751EE150F}"/>
              </a:ext>
            </a:extLst>
          </p:cNvPr>
          <p:cNvSpPr/>
          <p:nvPr userDrawn="1"/>
        </p:nvSpPr>
        <p:spPr>
          <a:xfrm>
            <a:off x="5937527" y="6279825"/>
            <a:ext cx="481040" cy="48103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546A735-72C8-41FB-926D-5C713294A1E7}"/>
              </a:ext>
            </a:extLst>
          </p:cNvPr>
          <p:cNvSpPr txBox="1">
            <a:spLocks/>
          </p:cNvSpPr>
          <p:nvPr userDrawn="1"/>
        </p:nvSpPr>
        <p:spPr>
          <a:xfrm>
            <a:off x="5888674" y="6368103"/>
            <a:ext cx="585672" cy="304482"/>
          </a:xfrm>
          <a:prstGeom prst="rect">
            <a:avLst/>
          </a:prstGeom>
          <a:noFill/>
        </p:spPr>
        <p:txBody>
          <a:bodyPr vert="horz" lIns="0" tIns="68580" rIns="0" bIns="6858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7EBE71-DAF8-4D13-BFB5-6F24DAF3B2C2}" type="slidenum">
              <a:rPr lang="en-US" sz="1800" smtClean="0">
                <a:solidFill>
                  <a:schemeClr val="bg1"/>
                </a:solidFill>
              </a:rPr>
              <a:pPr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5" name="Group 1">
            <a:extLst>
              <a:ext uri="{FF2B5EF4-FFF2-40B4-BE49-F238E27FC236}">
                <a16:creationId xmlns:a16="http://schemas.microsoft.com/office/drawing/2014/main" id="{600B695B-789E-407D-8675-68221D8EC922}"/>
              </a:ext>
            </a:extLst>
          </p:cNvPr>
          <p:cNvGrpSpPr/>
          <p:nvPr userDrawn="1"/>
        </p:nvGrpSpPr>
        <p:grpSpPr>
          <a:xfrm>
            <a:off x="1" y="6132254"/>
            <a:ext cx="12201486" cy="54864"/>
            <a:chOff x="0" y="6374169"/>
            <a:chExt cx="12201486" cy="36576"/>
          </a:xfrm>
        </p:grpSpPr>
        <p:sp>
          <p:nvSpPr>
            <p:cNvPr id="16" name="Rectangle 31">
              <a:extLst>
                <a:ext uri="{FF2B5EF4-FFF2-40B4-BE49-F238E27FC236}">
                  <a16:creationId xmlns:a16="http://schemas.microsoft.com/office/drawing/2014/main" id="{6FB4C62B-0E91-485F-8215-E4C017729C33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5AEF1BE5-F8E6-453A-9896-27B6FEA92E5B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1E4B2484-1404-42B6-9BA8-82BA1175484B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0E68BC34-039C-40D0-B8FC-99F3A6A03506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4982E75-0AF0-446F-9256-7D1C5EFDB41E}"/>
              </a:ext>
            </a:extLst>
          </p:cNvPr>
          <p:cNvGrpSpPr/>
          <p:nvPr userDrawn="1"/>
        </p:nvGrpSpPr>
        <p:grpSpPr>
          <a:xfrm>
            <a:off x="1" y="1085"/>
            <a:ext cx="12192000" cy="54864"/>
            <a:chOff x="0" y="6374169"/>
            <a:chExt cx="12201486" cy="3657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B782BDF-730F-4AC0-8E98-2E31A68B91DC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F76D82D-90AD-409E-91BF-397D879BFB4C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F8870C4-4CF2-44A0-99CE-33B911339C77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519CDA4-B5F8-4848-8C08-D4310C4CB7F9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293BD6C7-EB10-4FA7-AD26-A82BB19A7F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284198"/>
            <a:ext cx="1546371" cy="453260"/>
          </a:xfrm>
          <a:prstGeom prst="rect">
            <a:avLst/>
          </a:prstGeom>
        </p:spPr>
      </p:pic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144261A2-EF30-4576-AA88-A31F29DD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2" y="184473"/>
            <a:ext cx="10515600" cy="440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">
            <a:extLst>
              <a:ext uri="{FF2B5EF4-FFF2-40B4-BE49-F238E27FC236}">
                <a16:creationId xmlns:a16="http://schemas.microsoft.com/office/drawing/2014/main" id="{E1AB91B8-799B-4460-B7D1-BB1498E3D6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63" y="147638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9328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0B237C-628D-4562-BFD3-764130B8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CB8DB5-BDC7-4142-82FC-66374300D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E8BEDA-A104-41BB-876A-CF414D0B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7ABF8A-2078-4014-917C-E22BF7D3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E95D6C-EB4F-49DC-A64C-FC7A7B56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80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34E6CA0-2F64-46C7-B2F5-027DA361E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868EA7-98C4-4098-ACA5-F55132CA0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176B14-DED4-4BE8-9329-B5B6B4F56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2E3324-DDA3-42D6-9AF3-B0A826B6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9E403D-7788-4DDD-B2E7-51B4A2F7A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84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7299"/>
            <a:ext cx="12192000" cy="6820701"/>
          </a:xfrm>
          <a:solidFill>
            <a:schemeClr val="tx2"/>
          </a:solidFill>
          <a:ln>
            <a:noFill/>
          </a:ln>
        </p:spPr>
        <p:txBody>
          <a:bodyPr anchor="ctr"/>
          <a:lstStyle>
            <a:lvl1pPr marL="0" marR="0" indent="0" algn="ctr" defTabSz="91436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Drag and drop image OR click the icon to add background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723"/>
            <a:ext cx="12201486" cy="36576"/>
            <a:chOff x="0" y="6374169"/>
            <a:chExt cx="12201486" cy="36576"/>
          </a:xfrm>
        </p:grpSpPr>
        <p:sp>
          <p:nvSpPr>
            <p:cNvPr id="4" name="Rectangle 3"/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  <p:sp>
          <p:nvSpPr>
            <p:cNvPr id="5" name="Rectangle 4"/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160"/>
            </a:p>
          </p:txBody>
        </p:sp>
      </p:grpSp>
    </p:spTree>
    <p:extLst>
      <p:ext uri="{BB962C8B-B14F-4D97-AF65-F5344CB8AC3E}">
        <p14:creationId xmlns:p14="http://schemas.microsoft.com/office/powerpoint/2010/main" val="61550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>
            <a:extLst>
              <a:ext uri="{FF2B5EF4-FFF2-40B4-BE49-F238E27FC236}">
                <a16:creationId xmlns:a16="http://schemas.microsoft.com/office/drawing/2014/main" id="{4E80B7CB-3473-4761-BE21-34F39466A34B}"/>
              </a:ext>
            </a:extLst>
          </p:cNvPr>
          <p:cNvSpPr/>
          <p:nvPr userDrawn="1"/>
        </p:nvSpPr>
        <p:spPr>
          <a:xfrm>
            <a:off x="0" y="6182688"/>
            <a:ext cx="12192000" cy="67531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A6B5E99-229C-431D-A20A-1DAADC4BCA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5579" y="6318291"/>
            <a:ext cx="2352950" cy="385074"/>
          </a:xfrm>
        </p:spPr>
        <p:txBody>
          <a:bodyPr lIns="0" anchor="ctr">
            <a:normAutofit/>
          </a:bodyPr>
          <a:lstStyle>
            <a:lvl1pPr marL="0" indent="0" algn="r">
              <a:buNone/>
              <a:defRPr sz="1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www.nobelavenue.uz</a:t>
            </a:r>
          </a:p>
        </p:txBody>
      </p:sp>
      <p:sp>
        <p:nvSpPr>
          <p:cNvPr id="11" name="Oval 3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11AB59B-4A46-4415-901E-D7C9B1342425}"/>
              </a:ext>
            </a:extLst>
          </p:cNvPr>
          <p:cNvSpPr/>
          <p:nvPr userDrawn="1"/>
        </p:nvSpPr>
        <p:spPr>
          <a:xfrm>
            <a:off x="5410200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2" name="Oval 3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B56AA46-E160-4411-BC09-73349726D800}"/>
              </a:ext>
            </a:extLst>
          </p:cNvPr>
          <p:cNvSpPr/>
          <p:nvPr userDrawn="1"/>
        </p:nvSpPr>
        <p:spPr>
          <a:xfrm>
            <a:off x="6628276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3" name="Freeform 9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22CEACE-6E80-4B04-B7F5-C1E3CAFD5E8B}"/>
              </a:ext>
            </a:extLst>
          </p:cNvPr>
          <p:cNvSpPr>
            <a:spLocks/>
          </p:cNvSpPr>
          <p:nvPr userDrawn="1"/>
        </p:nvSpPr>
        <p:spPr bwMode="auto">
          <a:xfrm>
            <a:off x="5520429" y="6466313"/>
            <a:ext cx="68580" cy="108063"/>
          </a:xfrm>
          <a:custGeom>
            <a:avLst/>
            <a:gdLst>
              <a:gd name="T0" fmla="*/ 13 w 28"/>
              <a:gd name="T1" fmla="*/ 22 h 44"/>
              <a:gd name="T2" fmla="*/ 27 w 28"/>
              <a:gd name="T3" fmla="*/ 36 h 44"/>
              <a:gd name="T4" fmla="*/ 27 w 28"/>
              <a:gd name="T5" fmla="*/ 39 h 44"/>
              <a:gd name="T6" fmla="*/ 23 w 28"/>
              <a:gd name="T7" fmla="*/ 43 h 44"/>
              <a:gd name="T8" fmla="*/ 20 w 28"/>
              <a:gd name="T9" fmla="*/ 43 h 44"/>
              <a:gd name="T10" fmla="*/ 0 w 28"/>
              <a:gd name="T11" fmla="*/ 23 h 44"/>
              <a:gd name="T12" fmla="*/ 0 w 28"/>
              <a:gd name="T13" fmla="*/ 21 h 44"/>
              <a:gd name="T14" fmla="*/ 20 w 28"/>
              <a:gd name="T15" fmla="*/ 1 h 44"/>
              <a:gd name="T16" fmla="*/ 23 w 28"/>
              <a:gd name="T17" fmla="*/ 1 h 44"/>
              <a:gd name="T18" fmla="*/ 27 w 28"/>
              <a:gd name="T19" fmla="*/ 5 h 44"/>
              <a:gd name="T20" fmla="*/ 27 w 28"/>
              <a:gd name="T21" fmla="*/ 8 h 44"/>
              <a:gd name="T22" fmla="*/ 13 w 28"/>
              <a:gd name="T23" fmla="*/ 2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4">
                <a:moveTo>
                  <a:pt x="13" y="22"/>
                </a:moveTo>
                <a:cubicBezTo>
                  <a:pt x="27" y="36"/>
                  <a:pt x="27" y="36"/>
                  <a:pt x="27" y="36"/>
                </a:cubicBezTo>
                <a:cubicBezTo>
                  <a:pt x="28" y="37"/>
                  <a:pt x="28" y="38"/>
                  <a:pt x="27" y="39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4"/>
                  <a:pt x="21" y="44"/>
                  <a:pt x="20" y="4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2"/>
                  <a:pt x="0" y="21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2" y="0"/>
                  <a:pt x="23" y="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6"/>
                  <a:pt x="28" y="7"/>
                  <a:pt x="27" y="8"/>
                </a:cubicBezTo>
                <a:lnTo>
                  <a:pt x="13" y="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4" name="Freeform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B3D782F-7ACD-4A0E-851A-BD16ECB40BE4}"/>
              </a:ext>
            </a:extLst>
          </p:cNvPr>
          <p:cNvSpPr>
            <a:spLocks/>
          </p:cNvSpPr>
          <p:nvPr userDrawn="1"/>
        </p:nvSpPr>
        <p:spPr bwMode="auto">
          <a:xfrm>
            <a:off x="6767079" y="6467870"/>
            <a:ext cx="68580" cy="104949"/>
          </a:xfrm>
          <a:custGeom>
            <a:avLst/>
            <a:gdLst>
              <a:gd name="T0" fmla="*/ 8 w 28"/>
              <a:gd name="T1" fmla="*/ 43 h 43"/>
              <a:gd name="T2" fmla="*/ 5 w 28"/>
              <a:gd name="T3" fmla="*/ 43 h 43"/>
              <a:gd name="T4" fmla="*/ 1 w 28"/>
              <a:gd name="T5" fmla="*/ 38 h 43"/>
              <a:gd name="T6" fmla="*/ 1 w 28"/>
              <a:gd name="T7" fmla="*/ 36 h 43"/>
              <a:gd name="T8" fmla="*/ 15 w 28"/>
              <a:gd name="T9" fmla="*/ 22 h 43"/>
              <a:gd name="T10" fmla="*/ 1 w 28"/>
              <a:gd name="T11" fmla="*/ 8 h 43"/>
              <a:gd name="T12" fmla="*/ 1 w 28"/>
              <a:gd name="T13" fmla="*/ 5 h 43"/>
              <a:gd name="T14" fmla="*/ 5 w 28"/>
              <a:gd name="T15" fmla="*/ 1 h 43"/>
              <a:gd name="T16" fmla="*/ 8 w 28"/>
              <a:gd name="T17" fmla="*/ 1 h 43"/>
              <a:gd name="T18" fmla="*/ 27 w 28"/>
              <a:gd name="T19" fmla="*/ 21 h 43"/>
              <a:gd name="T20" fmla="*/ 27 w 28"/>
              <a:gd name="T21" fmla="*/ 23 h 43"/>
              <a:gd name="T22" fmla="*/ 8 w 28"/>
              <a:gd name="T23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3">
                <a:moveTo>
                  <a:pt x="8" y="43"/>
                </a:moveTo>
                <a:cubicBezTo>
                  <a:pt x="7" y="43"/>
                  <a:pt x="6" y="43"/>
                  <a:pt x="5" y="43"/>
                </a:cubicBezTo>
                <a:cubicBezTo>
                  <a:pt x="1" y="38"/>
                  <a:pt x="1" y="38"/>
                  <a:pt x="1" y="38"/>
                </a:cubicBezTo>
                <a:cubicBezTo>
                  <a:pt x="0" y="38"/>
                  <a:pt x="0" y="37"/>
                  <a:pt x="1" y="36"/>
                </a:cubicBezTo>
                <a:cubicBezTo>
                  <a:pt x="15" y="22"/>
                  <a:pt x="15" y="22"/>
                  <a:pt x="15" y="22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6"/>
                  <a:pt x="1" y="5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7" y="0"/>
                  <a:pt x="8" y="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1"/>
                  <a:pt x="28" y="22"/>
                  <a:pt x="27" y="23"/>
                </a:cubicBezTo>
                <a:lnTo>
                  <a:pt x="8" y="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6" name="Oval 4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AEE8FDE-AB72-40AE-94DB-617CA6C744C0}"/>
              </a:ext>
            </a:extLst>
          </p:cNvPr>
          <p:cNvSpPr/>
          <p:nvPr userDrawn="1"/>
        </p:nvSpPr>
        <p:spPr>
          <a:xfrm>
            <a:off x="5937527" y="6279825"/>
            <a:ext cx="481040" cy="48103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7B25A4C7-571C-4919-B8B1-0F3FB92D21F3}"/>
              </a:ext>
            </a:extLst>
          </p:cNvPr>
          <p:cNvSpPr txBox="1">
            <a:spLocks/>
          </p:cNvSpPr>
          <p:nvPr userDrawn="1"/>
        </p:nvSpPr>
        <p:spPr>
          <a:xfrm>
            <a:off x="5888674" y="6368103"/>
            <a:ext cx="585672" cy="304482"/>
          </a:xfrm>
          <a:prstGeom prst="rect">
            <a:avLst/>
          </a:prstGeom>
          <a:noFill/>
        </p:spPr>
        <p:txBody>
          <a:bodyPr vert="horz" lIns="0" tIns="68580" rIns="0" bIns="6858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7EBE71-DAF8-4D13-BFB5-6F24DAF3B2C2}" type="slidenum">
              <a:rPr lang="en-US" sz="1800" smtClean="0">
                <a:solidFill>
                  <a:schemeClr val="bg1"/>
                </a:solidFill>
              </a:rPr>
              <a:pPr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8" name="Group 1">
            <a:extLst>
              <a:ext uri="{FF2B5EF4-FFF2-40B4-BE49-F238E27FC236}">
                <a16:creationId xmlns:a16="http://schemas.microsoft.com/office/drawing/2014/main" id="{1287F661-D236-4BEE-A013-16947A003C6D}"/>
              </a:ext>
            </a:extLst>
          </p:cNvPr>
          <p:cNvGrpSpPr/>
          <p:nvPr userDrawn="1"/>
        </p:nvGrpSpPr>
        <p:grpSpPr>
          <a:xfrm>
            <a:off x="1" y="6132254"/>
            <a:ext cx="12201486" cy="54864"/>
            <a:chOff x="0" y="6374169"/>
            <a:chExt cx="12201486" cy="36576"/>
          </a:xfrm>
        </p:grpSpPr>
        <p:sp>
          <p:nvSpPr>
            <p:cNvPr id="19" name="Rectangle 31">
              <a:extLst>
                <a:ext uri="{FF2B5EF4-FFF2-40B4-BE49-F238E27FC236}">
                  <a16:creationId xmlns:a16="http://schemas.microsoft.com/office/drawing/2014/main" id="{20A7D053-D4CD-4986-9B5E-6FE752BE0CAE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BCC3F733-4DA7-49A0-8318-8E0A1377873E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1" name="Rectangle 14">
              <a:extLst>
                <a:ext uri="{FF2B5EF4-FFF2-40B4-BE49-F238E27FC236}">
                  <a16:creationId xmlns:a16="http://schemas.microsoft.com/office/drawing/2014/main" id="{D435F985-1DA9-4F97-B46B-C21D4E29FFE2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F2676330-B6BB-4455-A540-1C56D4CB62C7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grpSp>
        <p:nvGrpSpPr>
          <p:cNvPr id="23" name="Group 19">
            <a:extLst>
              <a:ext uri="{FF2B5EF4-FFF2-40B4-BE49-F238E27FC236}">
                <a16:creationId xmlns:a16="http://schemas.microsoft.com/office/drawing/2014/main" id="{55AD96D7-95AC-49FB-912A-D937D50DACD3}"/>
              </a:ext>
            </a:extLst>
          </p:cNvPr>
          <p:cNvGrpSpPr/>
          <p:nvPr userDrawn="1"/>
        </p:nvGrpSpPr>
        <p:grpSpPr>
          <a:xfrm>
            <a:off x="1" y="1085"/>
            <a:ext cx="12192000" cy="54864"/>
            <a:chOff x="0" y="6374169"/>
            <a:chExt cx="12201486" cy="36576"/>
          </a:xfrm>
        </p:grpSpPr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6CD9CA14-3C46-4766-BECC-462EB03B88F6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3360826A-3EE5-4C0E-9E5D-51338818CE85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525E084D-1683-489E-A30C-F4F64818CDB3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C1FA3931-229B-4848-80F1-9F6BAE689C07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E2E373EC-BBE3-48DE-B992-98EB383E54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284198"/>
            <a:ext cx="1546371" cy="453260"/>
          </a:xfrm>
          <a:prstGeom prst="rect">
            <a:avLst/>
          </a:prstGeom>
        </p:spPr>
      </p:pic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54D650FA-2D48-48F2-B79A-A0ED980EA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2" y="184473"/>
            <a:ext cx="10515600" cy="440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2" name="Объект 2">
            <a:extLst>
              <a:ext uri="{FF2B5EF4-FFF2-40B4-BE49-F238E27FC236}">
                <a16:creationId xmlns:a16="http://schemas.microsoft.com/office/drawing/2014/main" id="{20459FAA-F4F2-4145-BC9F-3CE079EB3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63" y="147638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41C85BA-950F-4777-BBDD-9C70E9E61587}"/>
              </a:ext>
            </a:extLst>
          </p:cNvPr>
          <p:cNvSpPr/>
          <p:nvPr userDrawn="1"/>
        </p:nvSpPr>
        <p:spPr>
          <a:xfrm>
            <a:off x="845288" y="670882"/>
            <a:ext cx="10268712" cy="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54900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87B8ADA-7A03-4A4E-A0B1-A87F52F5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5582"/>
            <a:ext cx="10515600" cy="214829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695F174A-041E-4769-A74E-1173A6E79E5E}"/>
              </a:ext>
            </a:extLst>
          </p:cNvPr>
          <p:cNvSpPr/>
          <p:nvPr userDrawn="1"/>
        </p:nvSpPr>
        <p:spPr>
          <a:xfrm>
            <a:off x="0" y="1752600"/>
            <a:ext cx="12189967" cy="1491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bg object 17">
            <a:extLst>
              <a:ext uri="{FF2B5EF4-FFF2-40B4-BE49-F238E27FC236}">
                <a16:creationId xmlns:a16="http://schemas.microsoft.com/office/drawing/2014/main" id="{92222512-91FF-4E41-8560-1221B0E77F90}"/>
              </a:ext>
            </a:extLst>
          </p:cNvPr>
          <p:cNvSpPr/>
          <p:nvPr userDrawn="1"/>
        </p:nvSpPr>
        <p:spPr>
          <a:xfrm>
            <a:off x="0" y="1752600"/>
            <a:ext cx="12192000" cy="1491996"/>
          </a:xfrm>
          <a:prstGeom prst="rect">
            <a:avLst/>
          </a:prstGeom>
          <a:gradFill flip="none" rotWithShape="0">
            <a:gsLst>
              <a:gs pos="0">
                <a:srgbClr val="7D90AB">
                  <a:alpha val="91000"/>
                </a:srgbClr>
              </a:gs>
              <a:gs pos="50000">
                <a:srgbClr val="576A87">
                  <a:alpha val="85000"/>
                </a:srgbClr>
              </a:gs>
              <a:gs pos="100000">
                <a:srgbClr val="333F50">
                  <a:alpha val="9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3C396-E8A3-4F1A-BDBB-973C9BAF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2601"/>
            <a:ext cx="10515600" cy="1491996"/>
          </a:xfrm>
        </p:spPr>
        <p:txBody>
          <a:bodyPr anchor="ctr"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A7F908E1-F7F6-4443-85F9-695A7DEFE48F}"/>
              </a:ext>
            </a:extLst>
          </p:cNvPr>
          <p:cNvSpPr/>
          <p:nvPr userDrawn="1"/>
        </p:nvSpPr>
        <p:spPr>
          <a:xfrm>
            <a:off x="0" y="6182688"/>
            <a:ext cx="12192000" cy="67531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4AC321FF-6A5C-4449-ACFE-6F1AEB5BEE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5579" y="6318291"/>
            <a:ext cx="2352950" cy="385074"/>
          </a:xfrm>
        </p:spPr>
        <p:txBody>
          <a:bodyPr lIns="0" anchor="ctr">
            <a:normAutofit/>
          </a:bodyPr>
          <a:lstStyle>
            <a:lvl1pPr marL="0" indent="0" algn="r">
              <a:buNone/>
              <a:defRPr sz="1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www.nobelavenue.uz</a:t>
            </a:r>
          </a:p>
        </p:txBody>
      </p:sp>
      <p:sp>
        <p:nvSpPr>
          <p:cNvPr id="11" name="Oval 3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A326CAE-7B08-489D-A9E3-875225BD4C08}"/>
              </a:ext>
            </a:extLst>
          </p:cNvPr>
          <p:cNvSpPr/>
          <p:nvPr userDrawn="1"/>
        </p:nvSpPr>
        <p:spPr>
          <a:xfrm>
            <a:off x="5410200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2" name="Oval 3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38A7D74-59EC-4DE3-94FD-0D7C8FB53A44}"/>
              </a:ext>
            </a:extLst>
          </p:cNvPr>
          <p:cNvSpPr/>
          <p:nvPr userDrawn="1"/>
        </p:nvSpPr>
        <p:spPr>
          <a:xfrm>
            <a:off x="6628276" y="6361538"/>
            <a:ext cx="317616" cy="31761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3" name="Freeform 9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5585432-C9F0-4CFE-91A6-F2DBCD3057D4}"/>
              </a:ext>
            </a:extLst>
          </p:cNvPr>
          <p:cNvSpPr>
            <a:spLocks/>
          </p:cNvSpPr>
          <p:nvPr userDrawn="1"/>
        </p:nvSpPr>
        <p:spPr bwMode="auto">
          <a:xfrm>
            <a:off x="5520429" y="6466313"/>
            <a:ext cx="68580" cy="108063"/>
          </a:xfrm>
          <a:custGeom>
            <a:avLst/>
            <a:gdLst>
              <a:gd name="T0" fmla="*/ 13 w 28"/>
              <a:gd name="T1" fmla="*/ 22 h 44"/>
              <a:gd name="T2" fmla="*/ 27 w 28"/>
              <a:gd name="T3" fmla="*/ 36 h 44"/>
              <a:gd name="T4" fmla="*/ 27 w 28"/>
              <a:gd name="T5" fmla="*/ 39 h 44"/>
              <a:gd name="T6" fmla="*/ 23 w 28"/>
              <a:gd name="T7" fmla="*/ 43 h 44"/>
              <a:gd name="T8" fmla="*/ 20 w 28"/>
              <a:gd name="T9" fmla="*/ 43 h 44"/>
              <a:gd name="T10" fmla="*/ 0 w 28"/>
              <a:gd name="T11" fmla="*/ 23 h 44"/>
              <a:gd name="T12" fmla="*/ 0 w 28"/>
              <a:gd name="T13" fmla="*/ 21 h 44"/>
              <a:gd name="T14" fmla="*/ 20 w 28"/>
              <a:gd name="T15" fmla="*/ 1 h 44"/>
              <a:gd name="T16" fmla="*/ 23 w 28"/>
              <a:gd name="T17" fmla="*/ 1 h 44"/>
              <a:gd name="T18" fmla="*/ 27 w 28"/>
              <a:gd name="T19" fmla="*/ 5 h 44"/>
              <a:gd name="T20" fmla="*/ 27 w 28"/>
              <a:gd name="T21" fmla="*/ 8 h 44"/>
              <a:gd name="T22" fmla="*/ 13 w 28"/>
              <a:gd name="T23" fmla="*/ 2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4">
                <a:moveTo>
                  <a:pt x="13" y="22"/>
                </a:moveTo>
                <a:cubicBezTo>
                  <a:pt x="27" y="36"/>
                  <a:pt x="27" y="36"/>
                  <a:pt x="27" y="36"/>
                </a:cubicBezTo>
                <a:cubicBezTo>
                  <a:pt x="28" y="37"/>
                  <a:pt x="28" y="38"/>
                  <a:pt x="27" y="39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4"/>
                  <a:pt x="21" y="44"/>
                  <a:pt x="20" y="4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2"/>
                  <a:pt x="0" y="21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2" y="0"/>
                  <a:pt x="23" y="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6"/>
                  <a:pt x="28" y="7"/>
                  <a:pt x="27" y="8"/>
                </a:cubicBezTo>
                <a:lnTo>
                  <a:pt x="13" y="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4" name="Freeform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94F4645-0DC1-4757-A9F1-610BEA542AC7}"/>
              </a:ext>
            </a:extLst>
          </p:cNvPr>
          <p:cNvSpPr>
            <a:spLocks/>
          </p:cNvSpPr>
          <p:nvPr userDrawn="1"/>
        </p:nvSpPr>
        <p:spPr bwMode="auto">
          <a:xfrm>
            <a:off x="6767079" y="6467870"/>
            <a:ext cx="68580" cy="104949"/>
          </a:xfrm>
          <a:custGeom>
            <a:avLst/>
            <a:gdLst>
              <a:gd name="T0" fmla="*/ 8 w 28"/>
              <a:gd name="T1" fmla="*/ 43 h 43"/>
              <a:gd name="T2" fmla="*/ 5 w 28"/>
              <a:gd name="T3" fmla="*/ 43 h 43"/>
              <a:gd name="T4" fmla="*/ 1 w 28"/>
              <a:gd name="T5" fmla="*/ 38 h 43"/>
              <a:gd name="T6" fmla="*/ 1 w 28"/>
              <a:gd name="T7" fmla="*/ 36 h 43"/>
              <a:gd name="T8" fmla="*/ 15 w 28"/>
              <a:gd name="T9" fmla="*/ 22 h 43"/>
              <a:gd name="T10" fmla="*/ 1 w 28"/>
              <a:gd name="T11" fmla="*/ 8 h 43"/>
              <a:gd name="T12" fmla="*/ 1 w 28"/>
              <a:gd name="T13" fmla="*/ 5 h 43"/>
              <a:gd name="T14" fmla="*/ 5 w 28"/>
              <a:gd name="T15" fmla="*/ 1 h 43"/>
              <a:gd name="T16" fmla="*/ 8 w 28"/>
              <a:gd name="T17" fmla="*/ 1 h 43"/>
              <a:gd name="T18" fmla="*/ 27 w 28"/>
              <a:gd name="T19" fmla="*/ 21 h 43"/>
              <a:gd name="T20" fmla="*/ 27 w 28"/>
              <a:gd name="T21" fmla="*/ 23 h 43"/>
              <a:gd name="T22" fmla="*/ 8 w 28"/>
              <a:gd name="T23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43">
                <a:moveTo>
                  <a:pt x="8" y="43"/>
                </a:moveTo>
                <a:cubicBezTo>
                  <a:pt x="7" y="43"/>
                  <a:pt x="6" y="43"/>
                  <a:pt x="5" y="43"/>
                </a:cubicBezTo>
                <a:cubicBezTo>
                  <a:pt x="1" y="38"/>
                  <a:pt x="1" y="38"/>
                  <a:pt x="1" y="38"/>
                </a:cubicBezTo>
                <a:cubicBezTo>
                  <a:pt x="0" y="38"/>
                  <a:pt x="0" y="37"/>
                  <a:pt x="1" y="36"/>
                </a:cubicBezTo>
                <a:cubicBezTo>
                  <a:pt x="15" y="22"/>
                  <a:pt x="15" y="22"/>
                  <a:pt x="15" y="22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6"/>
                  <a:pt x="1" y="5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7" y="0"/>
                  <a:pt x="8" y="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1"/>
                  <a:pt x="28" y="22"/>
                  <a:pt x="27" y="23"/>
                </a:cubicBezTo>
                <a:lnTo>
                  <a:pt x="8" y="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id-ID" sz="3240"/>
          </a:p>
        </p:txBody>
      </p:sp>
      <p:sp>
        <p:nvSpPr>
          <p:cNvPr id="15" name="Oval 4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F1B67B7-69DA-444C-AC46-9BF41EEE1292}"/>
              </a:ext>
            </a:extLst>
          </p:cNvPr>
          <p:cNvSpPr/>
          <p:nvPr userDrawn="1"/>
        </p:nvSpPr>
        <p:spPr>
          <a:xfrm>
            <a:off x="5937527" y="6279825"/>
            <a:ext cx="481040" cy="48103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4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487E435-757C-4875-8463-96C25F3FD899}"/>
              </a:ext>
            </a:extLst>
          </p:cNvPr>
          <p:cNvSpPr txBox="1">
            <a:spLocks/>
          </p:cNvSpPr>
          <p:nvPr userDrawn="1"/>
        </p:nvSpPr>
        <p:spPr>
          <a:xfrm>
            <a:off x="5888674" y="6368103"/>
            <a:ext cx="585672" cy="304482"/>
          </a:xfrm>
          <a:prstGeom prst="rect">
            <a:avLst/>
          </a:prstGeom>
          <a:noFill/>
        </p:spPr>
        <p:txBody>
          <a:bodyPr vert="horz" lIns="0" tIns="68580" rIns="0" bIns="6858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7EBE71-DAF8-4D13-BFB5-6F24DAF3B2C2}" type="slidenum">
              <a:rPr lang="en-US" sz="1800" smtClean="0">
                <a:solidFill>
                  <a:schemeClr val="bg1"/>
                </a:solidFill>
              </a:rPr>
              <a:pPr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7" name="Group 1">
            <a:extLst>
              <a:ext uri="{FF2B5EF4-FFF2-40B4-BE49-F238E27FC236}">
                <a16:creationId xmlns:a16="http://schemas.microsoft.com/office/drawing/2014/main" id="{4BF57EBA-2A46-423C-AD34-AB6E056D4D8A}"/>
              </a:ext>
            </a:extLst>
          </p:cNvPr>
          <p:cNvGrpSpPr/>
          <p:nvPr userDrawn="1"/>
        </p:nvGrpSpPr>
        <p:grpSpPr>
          <a:xfrm>
            <a:off x="1" y="6132254"/>
            <a:ext cx="12201486" cy="54864"/>
            <a:chOff x="0" y="6374169"/>
            <a:chExt cx="12201486" cy="36576"/>
          </a:xfrm>
        </p:grpSpPr>
        <p:sp>
          <p:nvSpPr>
            <p:cNvPr id="18" name="Rectangle 31">
              <a:extLst>
                <a:ext uri="{FF2B5EF4-FFF2-40B4-BE49-F238E27FC236}">
                  <a16:creationId xmlns:a16="http://schemas.microsoft.com/office/drawing/2014/main" id="{1CBE72FD-8B32-4ABF-8D62-E42624F7FE81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8DF64E31-E980-4E1D-A46D-D31E8101215F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AFF8D797-95D3-455E-833A-2EC0103723DC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37982437-8DE3-407C-833A-F98989FE1BE9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376F98C-395B-4AB4-93E4-029D351CFBA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6284198"/>
            <a:ext cx="1546371" cy="453260"/>
          </a:xfrm>
          <a:prstGeom prst="rect">
            <a:avLst/>
          </a:prstGeom>
        </p:spPr>
      </p:pic>
      <p:grpSp>
        <p:nvGrpSpPr>
          <p:cNvPr id="23" name="Group 19">
            <a:extLst>
              <a:ext uri="{FF2B5EF4-FFF2-40B4-BE49-F238E27FC236}">
                <a16:creationId xmlns:a16="http://schemas.microsoft.com/office/drawing/2014/main" id="{2D40E3F6-B1DB-4A74-B37A-4B13579AC762}"/>
              </a:ext>
            </a:extLst>
          </p:cNvPr>
          <p:cNvGrpSpPr/>
          <p:nvPr userDrawn="1"/>
        </p:nvGrpSpPr>
        <p:grpSpPr>
          <a:xfrm>
            <a:off x="1" y="1085"/>
            <a:ext cx="12192000" cy="54864"/>
            <a:chOff x="0" y="6374169"/>
            <a:chExt cx="12201486" cy="36576"/>
          </a:xfrm>
        </p:grpSpPr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1A0ED124-33CE-4581-99ED-3A54161E5686}"/>
                </a:ext>
              </a:extLst>
            </p:cNvPr>
            <p:cNvSpPr/>
            <p:nvPr userDrawn="1"/>
          </p:nvSpPr>
          <p:spPr>
            <a:xfrm>
              <a:off x="0" y="6374169"/>
              <a:ext cx="3054096" cy="365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1886CFB5-75D0-4AF4-9C75-BC6FBAACF924}"/>
                </a:ext>
              </a:extLst>
            </p:cNvPr>
            <p:cNvSpPr/>
            <p:nvPr userDrawn="1"/>
          </p:nvSpPr>
          <p:spPr>
            <a:xfrm>
              <a:off x="3049130" y="6374169"/>
              <a:ext cx="3054096" cy="365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9D242EBD-EA9D-47B1-9DEE-D6187C2A181C}"/>
                </a:ext>
              </a:extLst>
            </p:cNvPr>
            <p:cNvSpPr/>
            <p:nvPr userDrawn="1"/>
          </p:nvSpPr>
          <p:spPr>
            <a:xfrm>
              <a:off x="6098260" y="6374169"/>
              <a:ext cx="3054096" cy="365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9E67626B-264E-4FFD-9D7C-B5B726558445}"/>
                </a:ext>
              </a:extLst>
            </p:cNvPr>
            <p:cNvSpPr/>
            <p:nvPr userDrawn="1"/>
          </p:nvSpPr>
          <p:spPr>
            <a:xfrm>
              <a:off x="9147390" y="6374169"/>
              <a:ext cx="3054096" cy="365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40"/>
            </a:p>
          </p:txBody>
        </p:sp>
      </p:grpSp>
    </p:spTree>
    <p:extLst>
      <p:ext uri="{BB962C8B-B14F-4D97-AF65-F5344CB8AC3E}">
        <p14:creationId xmlns:p14="http://schemas.microsoft.com/office/powerpoint/2010/main" val="347911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5A355-086C-4EFA-8068-B3D60633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588AE1-5A44-4A7A-A9BC-1B88C3EB2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63E103-DC93-4186-8C35-1CD22BA6C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C23B52-01EB-4AB3-90DF-084B14F27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9C37A4-62FE-475F-AF97-2136856E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D89C94-A68B-460D-8A5A-CD73495D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28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62BEF-0433-401C-AB9C-FE90B3D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76EA0E-02FB-497F-A8B9-4B5866A3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A3116A-3C4D-4383-BB61-5170AD90F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DDB8F8-DEDD-4820-8DE3-2EB5EBC4F6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35111E-47CE-4887-8563-82CFA93630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28B0478-D262-496E-8B19-22F8AE581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FE5B907-920D-464E-A1EC-EC7F6D72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411DA0-04BF-4BE6-8515-ABA77239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14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40AB1-8656-4CD2-B06B-C674418C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DAD3D1D-7E27-4029-A41D-2ADB72D12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503A8FC-E257-4797-8FC0-BDD37778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670C63-3F4E-44BC-B73F-10B7302BA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85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5543B6B-6CCF-413B-BB3C-9165637EB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BA044C-A917-4E71-8290-D6DECD4E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17A3F7-0A1E-4949-916F-5E241CEB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19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5240D-7906-42B2-B456-BD8D30ADC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027E9-CCDB-4466-B92A-9E067132B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DC265D-FA00-4ADF-8B49-A85E6ECB2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EC86D8-82E7-4451-99CD-BFF5DC7E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F1F23C-F94C-4D79-885C-A2559597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34C0B0-C729-416C-A6E0-245DFAF5B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9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32F1D-6739-4371-B725-E95EC9B3D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EE4EAC-DFA4-40ED-82D4-0DC520177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CCB62E-B4A6-4A46-AAD0-265E52ADA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D04435-258B-4D3B-8367-01BDA3D3F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296EFB-00B0-4298-BFBF-F6F5AB033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5B3E37-5D7D-491F-8DF9-5EE573BE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6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C7BF1-362A-4F5A-80E6-06B4D801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11FAA9-74B8-4899-8E09-2E35CD3D1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A8840-8EF3-493C-98F0-77D23F6E8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EA13-2934-4430-A137-5E222D451B11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D8F853-15B8-479C-901E-0E472EA2F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42DD53-8CA8-43AE-86EC-97C3FEF66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D8BCE-9FF4-48E9-B3A6-9F634838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8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Freeform 18"/>
          <p:cNvSpPr/>
          <p:nvPr/>
        </p:nvSpPr>
        <p:spPr>
          <a:xfrm flipV="1">
            <a:off x="8028467" y="0"/>
            <a:ext cx="4163535" cy="6858000"/>
          </a:xfrm>
          <a:custGeom>
            <a:avLst/>
            <a:gdLst>
              <a:gd name="connsiteX0" fmla="*/ 4162288 w 4163535"/>
              <a:gd name="connsiteY0" fmla="*/ 6858000 h 6858000"/>
              <a:gd name="connsiteX1" fmla="*/ 4163535 w 4163535"/>
              <a:gd name="connsiteY1" fmla="*/ 6858000 h 6858000"/>
              <a:gd name="connsiteX2" fmla="*/ 4163535 w 4163535"/>
              <a:gd name="connsiteY2" fmla="*/ 0 h 6858000"/>
              <a:gd name="connsiteX3" fmla="*/ 0 w 4163535"/>
              <a:gd name="connsiteY3" fmla="*/ 0 h 6858000"/>
              <a:gd name="connsiteX4" fmla="*/ 0 w 4163535"/>
              <a:gd name="connsiteY4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3535" h="6858000">
                <a:moveTo>
                  <a:pt x="4162288" y="6858000"/>
                </a:moveTo>
                <a:lnTo>
                  <a:pt x="4163535" y="6858000"/>
                </a:lnTo>
                <a:lnTo>
                  <a:pt x="4163535" y="0"/>
                </a:ln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gradFill flip="none" rotWithShape="1">
            <a:gsLst>
              <a:gs pos="25000">
                <a:schemeClr val="accent3">
                  <a:alpha val="80000"/>
                </a:schemeClr>
              </a:gs>
              <a:gs pos="100000">
                <a:schemeClr val="accent5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8" name="TextBox 7"/>
          <p:cNvSpPr txBox="1"/>
          <p:nvPr/>
        </p:nvSpPr>
        <p:spPr>
          <a:xfrm>
            <a:off x="8128001" y="2597919"/>
            <a:ext cx="4063999" cy="480060"/>
          </a:xfrm>
          <a:prstGeom prst="parallelogram">
            <a:avLst>
              <a:gd name="adj" fmla="val 69748"/>
            </a:avLst>
          </a:prstGeom>
          <a:gradFill>
            <a:gsLst>
              <a:gs pos="25000">
                <a:schemeClr val="tx2">
                  <a:lumMod val="50000"/>
                  <a:alpha val="90000"/>
                </a:schemeClr>
              </a:gs>
              <a:gs pos="100000">
                <a:schemeClr val="tx2">
                  <a:lumMod val="75000"/>
                  <a:alpha val="50000"/>
                </a:schemeClr>
              </a:gs>
            </a:gsLst>
            <a:lin ang="10800000" scaled="1"/>
          </a:gradFill>
          <a:ln>
            <a:noFill/>
          </a:ln>
        </p:spPr>
        <p:txBody>
          <a:bodyPr wrap="square" lIns="0" tIns="60960" rIns="0" bIns="60960" rtlCol="0" anchor="ctr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j-lt"/>
                <a:ea typeface="Roboto" panose="02000000000000000000" pitchFamily="2" charset="0"/>
              </a:rPr>
              <a:t>www.nobelavenue.uz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79637" y="3079467"/>
            <a:ext cx="7712362" cy="873562"/>
          </a:xfrm>
          <a:prstGeom prst="parallelogram">
            <a:avLst>
              <a:gd name="adj" fmla="val 66863"/>
            </a:avLst>
          </a:prstGeom>
          <a:gradFill>
            <a:gsLst>
              <a:gs pos="25000">
                <a:schemeClr val="accent5">
                  <a:lumMod val="75000"/>
                  <a:alpha val="90000"/>
                </a:schemeClr>
              </a:gs>
              <a:gs pos="100000">
                <a:schemeClr val="accent3">
                  <a:alpha val="50000"/>
                </a:schemeClr>
              </a:gs>
            </a:gsLst>
            <a:lin ang="10800000" scaled="1"/>
          </a:gradFill>
          <a:ln>
            <a:noFill/>
          </a:ln>
        </p:spPr>
        <p:txBody>
          <a:bodyPr wrap="square" lIns="0" tIns="91440" rIns="0" bIns="91440" rtlCol="0" anchor="ctr">
            <a:spAutoFit/>
          </a:bodyPr>
          <a:lstStyle/>
          <a:p>
            <a:r>
              <a:rPr lang="en-US" sz="3200" b="1" spc="200" dirty="0">
                <a:solidFill>
                  <a:schemeClr val="bg1"/>
                </a:solidFill>
                <a:latin typeface="Montserrat" panose="00000500000000000000" pitchFamily="50" charset="0"/>
                <a:ea typeface="Roboto" panose="02000000000000000000" pitchFamily="2" charset="0"/>
              </a:rPr>
              <a:t>MICROSOFT EXCEL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45528" y="3956304"/>
            <a:ext cx="8146473" cy="621030"/>
          </a:xfrm>
          <a:prstGeom prst="parallelogram">
            <a:avLst>
              <a:gd name="adj" fmla="val 69748"/>
            </a:avLst>
          </a:prstGeom>
          <a:gradFill>
            <a:gsLst>
              <a:gs pos="25000">
                <a:schemeClr val="tx2">
                  <a:lumMod val="50000"/>
                  <a:alpha val="90000"/>
                </a:schemeClr>
              </a:gs>
              <a:gs pos="100000">
                <a:schemeClr val="tx2">
                  <a:lumMod val="75000"/>
                  <a:alpha val="50000"/>
                </a:schemeClr>
              </a:gs>
            </a:gsLst>
            <a:lin ang="10800000" scaled="1"/>
          </a:gradFill>
          <a:ln>
            <a:noFill/>
          </a:ln>
        </p:spPr>
        <p:txBody>
          <a:bodyPr wrap="square" lIns="60960" tIns="60960" rIns="0" bIns="60960" rtlCol="0" anchor="ctr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+mj-lt"/>
                <a:ea typeface="Roboto" panose="02000000000000000000" pitchFamily="2" charset="0"/>
              </a:rPr>
              <a:t>Урок </a:t>
            </a:r>
            <a:r>
              <a:rPr lang="en-US" sz="2400" dirty="0">
                <a:solidFill>
                  <a:schemeClr val="bg1"/>
                </a:solidFill>
                <a:latin typeface="+mj-lt"/>
                <a:ea typeface="Roboto" panose="02000000000000000000" pitchFamily="2" charset="0"/>
              </a:rPr>
              <a:t>01</a:t>
            </a:r>
          </a:p>
        </p:txBody>
      </p:sp>
      <p:sp>
        <p:nvSpPr>
          <p:cNvPr id="17" name="Freeform 16"/>
          <p:cNvSpPr/>
          <p:nvPr/>
        </p:nvSpPr>
        <p:spPr>
          <a:xfrm flipV="1">
            <a:off x="8928100" y="1480230"/>
            <a:ext cx="3263900" cy="5377770"/>
          </a:xfrm>
          <a:custGeom>
            <a:avLst/>
            <a:gdLst>
              <a:gd name="connsiteX0" fmla="*/ 3263900 w 3263900"/>
              <a:gd name="connsiteY0" fmla="*/ 5377770 h 5377770"/>
              <a:gd name="connsiteX1" fmla="*/ 3263900 w 3263900"/>
              <a:gd name="connsiteY1" fmla="*/ 0 h 5377770"/>
              <a:gd name="connsiteX2" fmla="*/ 0 w 3263900"/>
              <a:gd name="connsiteY2" fmla="*/ 0 h 5377770"/>
              <a:gd name="connsiteX3" fmla="*/ 0 w 3263900"/>
              <a:gd name="connsiteY3" fmla="*/ 1 h 5377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377770">
                <a:moveTo>
                  <a:pt x="3263900" y="5377770"/>
                </a:moveTo>
                <a:lnTo>
                  <a:pt x="3263900" y="0"/>
                </a:ln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</p:spTree>
    <p:extLst>
      <p:ext uri="{BB962C8B-B14F-4D97-AF65-F5344CB8AC3E}">
        <p14:creationId xmlns:p14="http://schemas.microsoft.com/office/powerpoint/2010/main" val="7053259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8" grpId="0" animBg="1"/>
      <p:bldP spid="3" grpId="0" animBg="1"/>
      <p:bldP spid="5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Текст 1">
            <a:extLst>
              <a:ext uri="{FF2B5EF4-FFF2-40B4-BE49-F238E27FC236}">
                <a16:creationId xmlns:a16="http://schemas.microsoft.com/office/drawing/2014/main" id="{3848F83E-4DA9-45AF-B9D4-C5427B5E167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086601" y="6318250"/>
            <a:ext cx="4311650" cy="385763"/>
          </a:xfrm>
        </p:spPr>
        <p:txBody>
          <a:bodyPr>
            <a:normAutofit/>
          </a:bodyPr>
          <a:lstStyle/>
          <a:p>
            <a:r>
              <a:rPr lang="ru-RU" sz="1200" spc="-35" dirty="0"/>
              <a:t>ОЖИДАНИЯ ОТ КУРСА</a:t>
            </a:r>
            <a:endParaRPr lang="ru-RU" sz="1200" dirty="0"/>
          </a:p>
        </p:txBody>
      </p:sp>
      <p:sp>
        <p:nvSpPr>
          <p:cNvPr id="37" name="object 6">
            <a:extLst>
              <a:ext uri="{FF2B5EF4-FFF2-40B4-BE49-F238E27FC236}">
                <a16:creationId xmlns:a16="http://schemas.microsoft.com/office/drawing/2014/main" id="{85780E97-7794-4DD6-90B5-A0311D2280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05405" y="197575"/>
            <a:ext cx="6858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800" spc="-35" dirty="0"/>
              <a:t>ОЖИДАНИЯ ОТ КУРСА</a:t>
            </a:r>
            <a:endParaRPr sz="2800" spc="-10" dirty="0"/>
          </a:p>
        </p:txBody>
      </p:sp>
      <p:sp>
        <p:nvSpPr>
          <p:cNvPr id="25" name="object 7">
            <a:extLst>
              <a:ext uri="{FF2B5EF4-FFF2-40B4-BE49-F238E27FC236}">
                <a16:creationId xmlns:a16="http://schemas.microsoft.com/office/drawing/2014/main" id="{FAAB324F-178A-4650-A558-DF3DEA2050D4}"/>
              </a:ext>
            </a:extLst>
          </p:cNvPr>
          <p:cNvSpPr txBox="1"/>
          <p:nvPr/>
        </p:nvSpPr>
        <p:spPr>
          <a:xfrm>
            <a:off x="920172" y="1039132"/>
            <a:ext cx="10205028" cy="1079783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5400">
              <a:spcBef>
                <a:spcPts val="620"/>
              </a:spcBef>
              <a:tabLst>
                <a:tab pos="925830" algn="l"/>
              </a:tabLst>
            </a:pPr>
            <a:r>
              <a:rPr lang="ru-RU" sz="3600" spc="-60" baseline="1322" dirty="0">
                <a:latin typeface="+mj-lt"/>
                <a:cs typeface="Carlito"/>
              </a:rPr>
              <a:t>Мы будем использовать Excel для Windows/ПК (Excel 201</a:t>
            </a:r>
            <a:r>
              <a:rPr lang="en-US" sz="3600" spc="-60" baseline="1322" dirty="0">
                <a:latin typeface="+mj-lt"/>
                <a:cs typeface="Carlito"/>
              </a:rPr>
              <a:t>6</a:t>
            </a:r>
            <a:r>
              <a:rPr lang="ru-RU" sz="3600" spc="-60" baseline="1322" dirty="0">
                <a:latin typeface="+mj-lt"/>
                <a:cs typeface="Carlito"/>
              </a:rPr>
              <a:t>-20</a:t>
            </a:r>
            <a:r>
              <a:rPr lang="en-US" sz="3600" spc="-60" baseline="1322" dirty="0">
                <a:latin typeface="+mj-lt"/>
                <a:cs typeface="Carlito"/>
              </a:rPr>
              <a:t>21</a:t>
            </a:r>
            <a:r>
              <a:rPr lang="ru-RU" sz="3600" spc="-60" baseline="1322" dirty="0">
                <a:latin typeface="+mj-lt"/>
                <a:cs typeface="Carlito"/>
              </a:rPr>
              <a:t>)</a:t>
            </a:r>
            <a:endParaRPr lang="ru-RU" sz="1200" i="1" spc="-10" dirty="0">
              <a:latin typeface="+mj-lt"/>
              <a:cs typeface="Carlito"/>
            </a:endParaRPr>
          </a:p>
          <a:p>
            <a:pPr marL="654050" lvl="1" indent="-171450"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925830" algn="l"/>
              </a:tabLst>
            </a:pPr>
            <a:r>
              <a:rPr lang="ru-RU" sz="1200" i="1" spc="-10" dirty="0">
                <a:latin typeface="+mj-lt"/>
                <a:cs typeface="Carlito"/>
              </a:rPr>
              <a:t>То, что вы видите на своем экране, не всегда будет соответствовать моему, особенно если вы используете более старую версию Excel.</a:t>
            </a:r>
          </a:p>
        </p:txBody>
      </p:sp>
      <p:sp>
        <p:nvSpPr>
          <p:cNvPr id="29" name="object 10">
            <a:extLst>
              <a:ext uri="{FF2B5EF4-FFF2-40B4-BE49-F238E27FC236}">
                <a16:creationId xmlns:a16="http://schemas.microsoft.com/office/drawing/2014/main" id="{44278007-99AB-424D-877B-FF81464F5B9E}"/>
              </a:ext>
            </a:extLst>
          </p:cNvPr>
          <p:cNvSpPr txBox="1"/>
          <p:nvPr/>
        </p:nvSpPr>
        <p:spPr>
          <a:xfrm>
            <a:off x="920173" y="4117853"/>
            <a:ext cx="10357427" cy="1369606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5400">
              <a:lnSpc>
                <a:spcPct val="150000"/>
              </a:lnSpc>
              <a:spcBef>
                <a:spcPts val="200"/>
              </a:spcBef>
            </a:pPr>
            <a:r>
              <a:rPr lang="ru-RU" sz="2400" spc="-10" dirty="0">
                <a:solidFill>
                  <a:srgbClr val="0D0D0D"/>
                </a:solidFill>
                <a:latin typeface="+mj-lt"/>
                <a:cs typeface="Carlito"/>
              </a:rPr>
              <a:t>Цель этого курса - помочь вам освоить логику и структуру </a:t>
            </a:r>
            <a:r>
              <a:rPr lang="en-US" sz="2400" spc="-10" dirty="0">
                <a:solidFill>
                  <a:srgbClr val="0D0D0D"/>
                </a:solidFill>
                <a:latin typeface="+mj-lt"/>
                <a:cs typeface="Carlito"/>
              </a:rPr>
              <a:t>Excel</a:t>
            </a:r>
            <a:endParaRPr lang="ru-RU" sz="1200" i="1" spc="-10" dirty="0">
              <a:solidFill>
                <a:srgbClr val="252525"/>
              </a:solidFill>
              <a:latin typeface="+mj-lt"/>
            </a:endParaRPr>
          </a:p>
          <a:p>
            <a:pPr marL="654050" lvl="1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ru-RU" sz="1200" i="1" spc="-10" dirty="0">
                <a:solidFill>
                  <a:srgbClr val="252525"/>
                </a:solidFill>
                <a:latin typeface="+mj-lt"/>
              </a:rPr>
              <a:t>Преимущество формул Excel в том, что какими бы сложными они ни были, ВСЕ они состоят из простых частей. Мы начнем с освоения каждого отдельного компонента, прежде чем комбинировать их более сложными способами.</a:t>
            </a:r>
          </a:p>
          <a:p>
            <a:pPr marL="25400">
              <a:spcBef>
                <a:spcPts val="200"/>
              </a:spcBef>
            </a:pPr>
            <a:endParaRPr lang="ru-RU" sz="2400" dirty="0">
              <a:latin typeface="+mj-lt"/>
              <a:cs typeface="Carlito"/>
            </a:endParaRPr>
          </a:p>
        </p:txBody>
      </p:sp>
      <p:sp>
        <p:nvSpPr>
          <p:cNvPr id="33" name="object 7">
            <a:extLst>
              <a:ext uri="{FF2B5EF4-FFF2-40B4-BE49-F238E27FC236}">
                <a16:creationId xmlns:a16="http://schemas.microsoft.com/office/drawing/2014/main" id="{1A883AB5-54FA-4869-A2B9-8A4D23426FB4}"/>
              </a:ext>
            </a:extLst>
          </p:cNvPr>
          <p:cNvSpPr txBox="1"/>
          <p:nvPr/>
        </p:nvSpPr>
        <p:spPr>
          <a:xfrm>
            <a:off x="920172" y="2551211"/>
            <a:ext cx="10478079" cy="1079783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5400">
              <a:spcBef>
                <a:spcPts val="620"/>
              </a:spcBef>
              <a:tabLst>
                <a:tab pos="925830" algn="l"/>
              </a:tabLst>
            </a:pPr>
            <a:r>
              <a:rPr lang="ru-RU" sz="3600" spc="-60" baseline="1322" dirty="0">
                <a:solidFill>
                  <a:srgbClr val="0D0D0D"/>
                </a:solidFill>
                <a:latin typeface="+mj-lt"/>
                <a:cs typeface="Carlito"/>
              </a:rPr>
              <a:t>Мы сосредоточимся на многих наиболее мощных и широко используемых функциях Excel.</a:t>
            </a:r>
            <a:endParaRPr lang="ru-RU" sz="3600" baseline="1322" dirty="0">
              <a:latin typeface="+mj-lt"/>
              <a:cs typeface="Carlito"/>
            </a:endParaRPr>
          </a:p>
          <a:p>
            <a:pPr marL="654050" lvl="1" indent="-171450"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925830" algn="l"/>
              </a:tabLst>
            </a:pPr>
            <a:r>
              <a:rPr lang="ru-RU" sz="1200" i="1" spc="-10" dirty="0">
                <a:solidFill>
                  <a:srgbClr val="252525"/>
                </a:solidFill>
                <a:latin typeface="+mj-lt"/>
                <a:cs typeface="Carlito"/>
              </a:rPr>
              <a:t>Библиотека формул Excel включает около 500 функций.</a:t>
            </a:r>
          </a:p>
        </p:txBody>
      </p:sp>
    </p:spTree>
    <p:extLst>
      <p:ext uri="{BB962C8B-B14F-4D97-AF65-F5344CB8AC3E}">
        <p14:creationId xmlns:p14="http://schemas.microsoft.com/office/powerpoint/2010/main" val="159436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A95D1181-3DEB-48A2-B094-B2839279E7E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>
              <a:latin typeface="+mn-lt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6BBBFA9-65D6-4E86-87D1-B1D832E59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ТРЕНЕР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2A83A9E9-C9F5-4312-B825-A763699725EB}"/>
              </a:ext>
            </a:extLst>
          </p:cNvPr>
          <p:cNvGrpSpPr/>
          <p:nvPr/>
        </p:nvGrpSpPr>
        <p:grpSpPr>
          <a:xfrm>
            <a:off x="831112" y="990600"/>
            <a:ext cx="5002335" cy="660952"/>
            <a:chOff x="1173318" y="1015120"/>
            <a:chExt cx="5002335" cy="660952"/>
          </a:xfrm>
        </p:grpSpPr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A85C8A32-3E37-4710-9DA9-E5FEA47A60B9}"/>
                </a:ext>
              </a:extLst>
            </p:cNvPr>
            <p:cNvSpPr/>
            <p:nvPr/>
          </p:nvSpPr>
          <p:spPr>
            <a:xfrm>
              <a:off x="1173318" y="1015120"/>
              <a:ext cx="5002335" cy="660952"/>
            </a:xfrm>
            <a:custGeom>
              <a:avLst/>
              <a:gdLst/>
              <a:ahLst/>
              <a:cxnLst/>
              <a:rect l="l" t="t" r="r" b="b"/>
              <a:pathLst>
                <a:path w="6269990" h="1013460">
                  <a:moveTo>
                    <a:pt x="6269735" y="0"/>
                  </a:moveTo>
                  <a:lnTo>
                    <a:pt x="168909" y="0"/>
                  </a:lnTo>
                  <a:lnTo>
                    <a:pt x="123986" y="6029"/>
                  </a:lnTo>
                  <a:lnTo>
                    <a:pt x="83631" y="23048"/>
                  </a:lnTo>
                  <a:lnTo>
                    <a:pt x="49450" y="49450"/>
                  </a:lnTo>
                  <a:lnTo>
                    <a:pt x="23048" y="83631"/>
                  </a:lnTo>
                  <a:lnTo>
                    <a:pt x="6029" y="123986"/>
                  </a:lnTo>
                  <a:lnTo>
                    <a:pt x="0" y="168909"/>
                  </a:lnTo>
                  <a:lnTo>
                    <a:pt x="0" y="1013459"/>
                  </a:lnTo>
                  <a:lnTo>
                    <a:pt x="6100825" y="1013459"/>
                  </a:lnTo>
                  <a:lnTo>
                    <a:pt x="6145749" y="1007430"/>
                  </a:lnTo>
                  <a:lnTo>
                    <a:pt x="6186104" y="990411"/>
                  </a:lnTo>
                  <a:lnTo>
                    <a:pt x="6220285" y="964009"/>
                  </a:lnTo>
                  <a:lnTo>
                    <a:pt x="6246687" y="929828"/>
                  </a:lnTo>
                  <a:lnTo>
                    <a:pt x="6263706" y="889473"/>
                  </a:lnTo>
                  <a:lnTo>
                    <a:pt x="6269735" y="844550"/>
                  </a:lnTo>
                  <a:lnTo>
                    <a:pt x="6269735" y="0"/>
                  </a:lnTo>
                  <a:close/>
                </a:path>
              </a:pathLst>
            </a:custGeom>
            <a:solidFill>
              <a:srgbClr val="403E40"/>
            </a:solidFill>
          </p:spPr>
          <p:txBody>
            <a:bodyPr wrap="square" lIns="0" tIns="0" rIns="0" bIns="0" rtlCol="0"/>
            <a:lstStyle/>
            <a:p>
              <a:pPr algn="ctr"/>
              <a:endParaRPr sz="3522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EBAEC5-2651-4891-8F3C-A675B4CCF45C}"/>
                </a:ext>
              </a:extLst>
            </p:cNvPr>
            <p:cNvSpPr txBox="1"/>
            <p:nvPr/>
          </p:nvSpPr>
          <p:spPr>
            <a:xfrm>
              <a:off x="1299585" y="1114764"/>
              <a:ext cx="474980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ABDUMALIK KENJABOEV</a:t>
              </a:r>
            </a:p>
          </p:txBody>
        </p:sp>
      </p:grpSp>
      <p:sp>
        <p:nvSpPr>
          <p:cNvPr id="9" name="object 12">
            <a:extLst>
              <a:ext uri="{FF2B5EF4-FFF2-40B4-BE49-F238E27FC236}">
                <a16:creationId xmlns:a16="http://schemas.microsoft.com/office/drawing/2014/main" id="{3C3F9FD5-B6AE-42EF-B82F-C9848D71B42C}"/>
              </a:ext>
            </a:extLst>
          </p:cNvPr>
          <p:cNvSpPr txBox="1"/>
          <p:nvPr/>
        </p:nvSpPr>
        <p:spPr>
          <a:xfrm>
            <a:off x="-1371600" y="1931685"/>
            <a:ext cx="8994127" cy="3629868"/>
          </a:xfrm>
          <a:prstGeom prst="rect">
            <a:avLst/>
          </a:prstGeom>
        </p:spPr>
        <p:txBody>
          <a:bodyPr vert="horz" wrap="square" lIns="0" tIns="8283" rIns="0" bIns="0" rtlCol="0">
            <a:spAutoFit/>
          </a:bodyPr>
          <a:lstStyle/>
          <a:p>
            <a:pPr marL="2225626">
              <a:spcBef>
                <a:spcPts val="786"/>
              </a:spcBef>
            </a:pPr>
            <a:r>
              <a:rPr lang="ru-RU" sz="1400" dirty="0">
                <a:latin typeface="Montserrat" panose="00000500000000000000" pitchFamily="2" charset="-52"/>
              </a:rPr>
              <a:t>✔ </a:t>
            </a:r>
            <a:r>
              <a:rPr lang="ru-RU" sz="1400" b="1" dirty="0">
                <a:latin typeface="Montserrat" panose="00000500000000000000" pitchFamily="2" charset="-52"/>
              </a:rPr>
              <a:t>МГУ им. М. В. Ломоносова</a:t>
            </a:r>
            <a:r>
              <a:rPr lang="ru-RU" sz="1400" dirty="0">
                <a:latin typeface="Montserrat" panose="00000500000000000000" pitchFamily="2" charset="-52"/>
              </a:rPr>
              <a:t>. </a:t>
            </a:r>
            <a:r>
              <a:rPr lang="ru-RU" sz="1400" b="1" dirty="0">
                <a:latin typeface="Montserrat" panose="00000500000000000000" pitchFamily="2" charset="-52"/>
              </a:rPr>
              <a:t>Математик</a:t>
            </a:r>
            <a:r>
              <a:rPr lang="ru-RU" sz="1400" dirty="0">
                <a:latin typeface="Montserrat" panose="00000500000000000000" pitchFamily="2" charset="-52"/>
              </a:rPr>
              <a:t>.</a:t>
            </a:r>
          </a:p>
          <a:p>
            <a:pPr marL="2225626">
              <a:spcBef>
                <a:spcPts val="786"/>
              </a:spcBef>
            </a:pPr>
            <a:r>
              <a:rPr lang="ru-RU" sz="1400" dirty="0">
                <a:latin typeface="Montserrat" panose="00000500000000000000" pitchFamily="2" charset="-52"/>
              </a:rPr>
              <a:t>Изучение прикладной математики и информатики.</a:t>
            </a:r>
          </a:p>
          <a:p>
            <a:pPr marL="2225626"/>
            <a:endParaRPr lang="en-US" sz="1400" b="1" dirty="0">
              <a:latin typeface="Montserrat" panose="00000500000000000000" pitchFamily="2" charset="-52"/>
            </a:endParaRPr>
          </a:p>
          <a:p>
            <a:pPr marL="2225626"/>
            <a:r>
              <a:rPr sz="1400" dirty="0">
                <a:latin typeface="Montserrat" panose="00000500000000000000" pitchFamily="2" charset="-52"/>
              </a:rPr>
              <a:t>✔ </a:t>
            </a:r>
            <a:r>
              <a:rPr lang="en-US" sz="1400" b="1" dirty="0">
                <a:latin typeface="Montserrat" panose="00000500000000000000" pitchFamily="2" charset="-52"/>
              </a:rPr>
              <a:t>LG Electronics</a:t>
            </a:r>
            <a:r>
              <a:rPr lang="ru-RU" sz="1400" b="1" dirty="0">
                <a:latin typeface="Montserrat" panose="00000500000000000000" pitchFamily="2" charset="-52"/>
              </a:rPr>
              <a:t>.</a:t>
            </a:r>
          </a:p>
          <a:p>
            <a:pPr marL="2225626"/>
            <a:r>
              <a:rPr lang="ru-RU" sz="1400" dirty="0">
                <a:latin typeface="Montserrat" panose="00000500000000000000" pitchFamily="2" charset="-52"/>
              </a:rPr>
              <a:t>Анализ данных продаж, рынков, ритейла, витрин и брендов.</a:t>
            </a:r>
          </a:p>
          <a:p>
            <a:pPr marL="2225626"/>
            <a:endParaRPr sz="1400" dirty="0">
              <a:latin typeface="Montserrat" panose="00000500000000000000" pitchFamily="2" charset="-52"/>
            </a:endParaRPr>
          </a:p>
          <a:p>
            <a:pPr marL="2225626">
              <a:spcBef>
                <a:spcPts val="786"/>
              </a:spcBef>
            </a:pPr>
            <a:r>
              <a:rPr sz="1400" dirty="0">
                <a:latin typeface="Montserrat" panose="00000500000000000000" pitchFamily="2" charset="-52"/>
              </a:rPr>
              <a:t>✔ </a:t>
            </a:r>
            <a:r>
              <a:rPr lang="ru-RU" sz="1400" b="1" dirty="0">
                <a:latin typeface="Montserrat" panose="00000500000000000000" pitchFamily="2" charset="-52"/>
              </a:rPr>
              <a:t>Министерство инновационного развития Узбекистана </a:t>
            </a:r>
          </a:p>
          <a:p>
            <a:pPr marL="2225626">
              <a:spcBef>
                <a:spcPts val="786"/>
              </a:spcBef>
            </a:pPr>
            <a:r>
              <a:rPr lang="ru-RU" sz="1400" dirty="0">
                <a:latin typeface="Montserrat" panose="00000500000000000000" pitchFamily="2" charset="-52"/>
              </a:rPr>
              <a:t>Развитие экосистемы стартап проектов Узбекистан</a:t>
            </a:r>
          </a:p>
          <a:p>
            <a:pPr marL="2225626">
              <a:spcBef>
                <a:spcPts val="786"/>
              </a:spcBef>
            </a:pPr>
            <a:endParaRPr lang="ru-RU" sz="1400" dirty="0">
              <a:latin typeface="Montserrat" panose="00000500000000000000" pitchFamily="2" charset="-52"/>
            </a:endParaRPr>
          </a:p>
          <a:p>
            <a:pPr marL="2225626">
              <a:spcBef>
                <a:spcPts val="786"/>
              </a:spcBef>
            </a:pPr>
            <a:r>
              <a:rPr lang="ru-RU" sz="1400" dirty="0">
                <a:latin typeface="Montserrat" panose="00000500000000000000" pitchFamily="2" charset="-52"/>
              </a:rPr>
              <a:t>✔ </a:t>
            </a:r>
            <a:r>
              <a:rPr lang="ru-RU" sz="1400" b="1" dirty="0">
                <a:latin typeface="Montserrat" panose="00000500000000000000" pitchFamily="2" charset="-52"/>
              </a:rPr>
              <a:t>Ассоциации «</a:t>
            </a:r>
            <a:r>
              <a:rPr lang="ru-RU" sz="1400" b="1" dirty="0" err="1">
                <a:latin typeface="Montserrat" panose="00000500000000000000" pitchFamily="2" charset="-52"/>
              </a:rPr>
              <a:t>Узэлтехсаноат</a:t>
            </a:r>
            <a:r>
              <a:rPr lang="ru-RU" sz="1400" b="1" dirty="0">
                <a:latin typeface="Montserrat" panose="00000500000000000000" pitchFamily="2" charset="-52"/>
              </a:rPr>
              <a:t>»</a:t>
            </a:r>
          </a:p>
          <a:p>
            <a:pPr marL="2225626">
              <a:spcBef>
                <a:spcPts val="786"/>
              </a:spcBef>
            </a:pPr>
            <a:r>
              <a:rPr lang="ru-RU" sz="1400" dirty="0">
                <a:latin typeface="Montserrat" panose="00000500000000000000" pitchFamily="2" charset="-52"/>
              </a:rPr>
              <a:t>Оптимизации импорта и расширение кооперации.</a:t>
            </a:r>
          </a:p>
          <a:p>
            <a:pPr marL="2225626">
              <a:spcBef>
                <a:spcPts val="786"/>
              </a:spcBef>
            </a:pPr>
            <a:endParaRPr lang="ru-RU" sz="1400" dirty="0">
              <a:latin typeface="Montserrat" panose="00000500000000000000" pitchFamily="2" charset="-52"/>
            </a:endParaRPr>
          </a:p>
          <a:p>
            <a:pPr marL="2225626">
              <a:spcBef>
                <a:spcPts val="786"/>
              </a:spcBef>
            </a:pPr>
            <a:r>
              <a:rPr lang="ru-RU" sz="1400" dirty="0">
                <a:latin typeface="Montserrat" panose="00000500000000000000" pitchFamily="2" charset="-52"/>
              </a:rPr>
              <a:t>✔ Учебный центр </a:t>
            </a:r>
            <a:r>
              <a:rPr lang="en-US" sz="1400" dirty="0">
                <a:latin typeface="Montserrat" panose="00000500000000000000" pitchFamily="2" charset="-52"/>
              </a:rPr>
              <a:t>”</a:t>
            </a:r>
            <a:r>
              <a:rPr lang="en-US" sz="1400" b="1" dirty="0">
                <a:latin typeface="Montserrat" panose="00000500000000000000" pitchFamily="2" charset="-52"/>
              </a:rPr>
              <a:t>Nobel Avenue</a:t>
            </a:r>
            <a:r>
              <a:rPr lang="en-US" sz="1400" dirty="0">
                <a:latin typeface="Montserrat" panose="00000500000000000000" pitchFamily="2" charset="-52"/>
              </a:rPr>
              <a:t>”</a:t>
            </a:r>
            <a:r>
              <a:rPr lang="ru-RU" sz="1400" dirty="0">
                <a:latin typeface="Montserrat" panose="00000500000000000000" pitchFamily="2" charset="-52"/>
              </a:rPr>
              <a:t>.</a:t>
            </a:r>
          </a:p>
        </p:txBody>
      </p:sp>
      <p:pic>
        <p:nvPicPr>
          <p:cNvPr id="1026" name="Picture 2" descr="Alle producten">
            <a:extLst>
              <a:ext uri="{FF2B5EF4-FFF2-40B4-BE49-F238E27FC236}">
                <a16:creationId xmlns:a16="http://schemas.microsoft.com/office/drawing/2014/main" id="{885CB7C8-AA09-4895-9943-5B393D82B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0871" l="6512" r="93953">
                        <a14:foregroundMark x1="35814" y1="72614" x2="36512" y2="85892"/>
                        <a14:foregroundMark x1="34884" y1="60996" x2="33256" y2="66390"/>
                        <a14:foregroundMark x1="6744" y1="56017" x2="13256" y2="56017"/>
                        <a14:foregroundMark x1="22093" y1="14108" x2="31628" y2="21577"/>
                        <a14:foregroundMark x1="71628" y1="15768" x2="65814" y2="9959"/>
                        <a14:foregroundMark x1="84419" y1="86307" x2="89070" y2="68050"/>
                        <a14:foregroundMark x1="93488" y1="73859" x2="84651" y2="91286"/>
                        <a14:foregroundMark x1="84651" y1="91286" x2="76047" y2="70124"/>
                        <a14:foregroundMark x1="76047" y1="70124" x2="74884" y2="68880"/>
                        <a14:foregroundMark x1="91395" y1="65975" x2="93953" y2="82573"/>
                        <a14:foregroundMark x1="40233" y1="75104" x2="29302" y2="67220"/>
                        <a14:foregroundMark x1="29302" y1="67220" x2="27907" y2="67220"/>
                        <a14:foregroundMark x1="22093" y1="73859" x2="27442" y2="77593"/>
                        <a14:foregroundMark x1="44884" y1="39419" x2="50000" y2="31535"/>
                        <a14:foregroundMark x1="54651" y1="40249" x2="41860" y2="29876"/>
                        <a14:foregroundMark x1="72093" y1="11203" x2="75116" y2="103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828800"/>
            <a:ext cx="5183418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82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C585E01-A235-41A4-888E-E3A9C456A0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F44390D-5180-4AD6-94A0-A0652E3F8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Программа курса</a:t>
            </a:r>
          </a:p>
        </p:txBody>
      </p:sp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0967B63F-CFE1-45CA-BB9A-80F14D8FDD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798654"/>
              </p:ext>
            </p:extLst>
          </p:nvPr>
        </p:nvGraphicFramePr>
        <p:xfrm>
          <a:off x="516193" y="955910"/>
          <a:ext cx="11159614" cy="49461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0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9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207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1880"/>
                        </a:spcBef>
                      </a:pPr>
                      <a:r>
                        <a:rPr sz="1600" b="1" dirty="0">
                          <a:solidFill>
                            <a:srgbClr val="404040"/>
                          </a:solidFill>
                          <a:latin typeface="+mj-lt"/>
                          <a:cs typeface="Lato Heavy"/>
                        </a:rPr>
                        <a:t>1</a:t>
                      </a:r>
                      <a:endParaRPr sz="1600" dirty="0">
                        <a:latin typeface="+mj-lt"/>
                        <a:cs typeface="Lato Heavy"/>
                      </a:endParaRPr>
                    </a:p>
                  </a:txBody>
                  <a:tcPr marL="0" marR="0" marT="148775" marB="0"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2050"/>
                        </a:spcBef>
                      </a:pPr>
                      <a:r>
                        <a:rPr lang="ru-RU" sz="1400" b="1" spc="5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Условные и логические операторы</a:t>
                      </a:r>
                      <a:endParaRPr sz="14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162228" marB="0">
                    <a:lnR w="9525">
                      <a:solidFill>
                        <a:srgbClr val="E7E6E6"/>
                      </a:solidFill>
                      <a:prstDash val="solid"/>
                    </a:lnR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Тест. Привила написаний формул.</a:t>
                      </a:r>
                      <a:r>
                        <a:rPr lang="ru-RU" sz="1200" b="0" i="1" kern="1200" spc="-5" dirty="0">
                          <a:solidFill>
                            <a:srgbClr val="3E3E3E"/>
                          </a:solidFill>
                          <a:latin typeface="+mn-lt"/>
                          <a:ea typeface="+mn-ea"/>
                          <a:cs typeface="Lato Light"/>
                        </a:rPr>
                        <a:t> (ГОД, ЛЕВСИМВ)</a:t>
                      </a:r>
                      <a:endParaRPr lang="ru-RU" sz="1200" b="0" i="1" spc="-5" dirty="0">
                        <a:solidFill>
                          <a:srgbClr val="3E3E3E"/>
                        </a:solidFill>
                        <a:latin typeface="+mj-lt"/>
                        <a:cs typeface="Lato Light"/>
                      </a:endParaRPr>
                    </a:p>
                    <a:p>
                      <a:pPr marL="603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Мгновенное заполнение </a:t>
                      </a:r>
                      <a:r>
                        <a:rPr lang="en-US" sz="1200" b="0" i="1" spc="-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CTRL + E</a:t>
                      </a:r>
                      <a:endParaRPr lang="ru-RU" sz="1200" b="0" i="1" spc="-5" dirty="0">
                        <a:solidFill>
                          <a:srgbClr val="3E3E3E"/>
                        </a:solidFill>
                        <a:latin typeface="+mj-lt"/>
                        <a:cs typeface="Lato Light"/>
                      </a:endParaRPr>
                    </a:p>
                    <a:p>
                      <a:pPr marL="60388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kern="1200" spc="-5" dirty="0">
                          <a:solidFill>
                            <a:srgbClr val="3E3E3E"/>
                          </a:solidFill>
                          <a:latin typeface="+mn-lt"/>
                          <a:ea typeface="+mn-ea"/>
                          <a:cs typeface="Lato Light"/>
                        </a:rPr>
                        <a:t>Функции: И, ИЛИ, ЕСЛИ, ЕСЛИМН. </a:t>
                      </a:r>
                      <a:r>
                        <a:rPr lang="ru-RU" sz="1200" b="0" i="1" kern="1200" spc="-20" dirty="0">
                          <a:solidFill>
                            <a:srgbClr val="3E3E3E"/>
                          </a:solidFill>
                          <a:latin typeface="+mn-lt"/>
                          <a:ea typeface="+mn-ea"/>
                          <a:cs typeface="Lato Light"/>
                        </a:rPr>
                        <a:t>Диспетчер имен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068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2840"/>
                        </a:spcBef>
                      </a:pPr>
                      <a:r>
                        <a:rPr sz="1600" b="1" dirty="0">
                          <a:solidFill>
                            <a:srgbClr val="404040"/>
                          </a:solidFill>
                          <a:latin typeface="+mj-lt"/>
                          <a:cs typeface="Lato Heavy"/>
                        </a:rPr>
                        <a:t>2</a:t>
                      </a:r>
                      <a:endParaRPr sz="1600" dirty="0">
                        <a:latin typeface="+mj-lt"/>
                        <a:cs typeface="Lato Heavy"/>
                      </a:endParaRPr>
                    </a:p>
                  </a:txBody>
                  <a:tcPr marL="0" marR="0" marT="224746" marB="0"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3015"/>
                        </a:spcBef>
                      </a:pPr>
                      <a:r>
                        <a:rPr lang="ru-RU" sz="1400" b="1" spc="25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Условные и логические операторы</a:t>
                      </a:r>
                      <a:endParaRPr sz="14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238595" marB="0">
                    <a:lnR w="9525">
                      <a:solidFill>
                        <a:srgbClr val="E7E6E6"/>
                      </a:solidFill>
                      <a:prstDash val="solid"/>
                    </a:lnR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kern="1200" spc="-5" dirty="0">
                          <a:solidFill>
                            <a:srgbClr val="3E3E3E"/>
                          </a:solidFill>
                          <a:latin typeface="+mn-lt"/>
                          <a:ea typeface="+mn-ea"/>
                          <a:cs typeface="Lato Light"/>
                        </a:rPr>
                        <a:t>Типы ошибок и ЕСЛИОШИБКА</a:t>
                      </a:r>
                      <a:endParaRPr lang="ru-RU" sz="1200" b="0" i="1" spc="-45" dirty="0">
                        <a:solidFill>
                          <a:srgbClr val="3E3E3E"/>
                        </a:solidFill>
                        <a:latin typeface="+mj-lt"/>
                        <a:cs typeface="Lato Light"/>
                      </a:endParaRP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4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Функции: СУММЕСЛИ, СУММЕСЛИМН, </a:t>
                      </a:r>
                      <a:r>
                        <a:rPr lang="ru-RU" sz="1200" b="0" i="1" kern="1200" spc="-45" dirty="0">
                          <a:solidFill>
                            <a:srgbClr val="3E3E3E"/>
                          </a:solidFill>
                          <a:latin typeface="+mn-lt"/>
                          <a:ea typeface="+mn-ea"/>
                          <a:cs typeface="Lato Light"/>
                        </a:rPr>
                        <a:t>СЧЁТЕСЛИ и СЧЁТЕСЛИМН</a:t>
                      </a:r>
                      <a:endParaRPr lang="ru-RU" sz="1200" b="0" i="1" spc="-45" dirty="0">
                        <a:solidFill>
                          <a:srgbClr val="3E3E3E"/>
                        </a:solidFill>
                        <a:latin typeface="+mj-lt"/>
                        <a:cs typeface="Lato Light"/>
                      </a:endParaRP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kern="1200" spc="-5" dirty="0">
                          <a:solidFill>
                            <a:srgbClr val="3E3E3E"/>
                          </a:solidFill>
                          <a:latin typeface="+mn-lt"/>
                          <a:ea typeface="+mn-ea"/>
                          <a:cs typeface="Lato Light"/>
                        </a:rPr>
                        <a:t>Оператор: &lt;&gt;, *</a:t>
                      </a:r>
                    </a:p>
                  </a:txBody>
                  <a:tcPr marL="0" marR="0" marT="1187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266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2785"/>
                        </a:spcBef>
                      </a:pPr>
                      <a:r>
                        <a:rPr sz="1600" b="1" dirty="0">
                          <a:solidFill>
                            <a:srgbClr val="404040"/>
                          </a:solidFill>
                          <a:latin typeface="+mj-lt"/>
                          <a:cs typeface="Lato Heavy"/>
                        </a:rPr>
                        <a:t>3</a:t>
                      </a:r>
                      <a:endParaRPr sz="1600" dirty="0">
                        <a:latin typeface="+mj-lt"/>
                        <a:cs typeface="Lato Heavy"/>
                      </a:endParaRPr>
                    </a:p>
                  </a:txBody>
                  <a:tcPr marL="0" marR="0" marT="220393" marB="0"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2955"/>
                        </a:spcBef>
                      </a:pPr>
                      <a:r>
                        <a:rPr lang="ru-RU" sz="1400" b="1" spc="15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Функции поиска/справки</a:t>
                      </a:r>
                      <a:endParaRPr sz="14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233846" marB="0">
                    <a:lnR w="9525">
                      <a:solidFill>
                        <a:srgbClr val="E7E6E6"/>
                      </a:solidFill>
                      <a:prstDash val="solid"/>
                    </a:lnR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20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Создание раскрывающегося списка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20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Функции: ВПР и ГПР, ИНДЕКС и ПОИСКПОЗ</a:t>
                      </a:r>
                      <a:endParaRPr sz="1200" dirty="0">
                        <a:latin typeface="+mj-lt"/>
                        <a:cs typeface="Lato Light"/>
                      </a:endParaRPr>
                    </a:p>
                  </a:txBody>
                  <a:tcPr marL="0" marR="0" marT="1582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9864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2725"/>
                        </a:spcBef>
                      </a:pPr>
                      <a:r>
                        <a:rPr sz="1400" b="1" dirty="0">
                          <a:solidFill>
                            <a:srgbClr val="404040"/>
                          </a:solidFill>
                          <a:latin typeface="+mj-lt"/>
                          <a:cs typeface="Lato Heavy"/>
                        </a:rPr>
                        <a:t>4</a:t>
                      </a:r>
                      <a:endParaRPr sz="1400" dirty="0">
                        <a:latin typeface="+mj-lt"/>
                        <a:cs typeface="Lato Heavy"/>
                      </a:endParaRPr>
                    </a:p>
                  </a:txBody>
                  <a:tcPr marL="0" marR="0" marT="215645" marB="0"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2900"/>
                        </a:spcBef>
                      </a:pPr>
                      <a:r>
                        <a:rPr lang="ru-RU" sz="1400" b="1" spc="25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Работа с текстом</a:t>
                      </a:r>
                      <a:endParaRPr sz="14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229494" marB="0">
                    <a:lnR w="9525">
                      <a:solidFill>
                        <a:srgbClr val="E7E6E6"/>
                      </a:solidFill>
                      <a:prstDash val="solid"/>
                    </a:lnR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Функции: СЖПРОБЕЛЫ, ПРОПНАЧ, ПРОПИСН, СТРОЧН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Оператор  - &amp; и функции: СЦЕП, СЦЕПИТЬ и ОБЪЕДИНИТЬ 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Другие функции: ПОИСК, ПРАВСИМВ, ЛЕВСИМВ, ПСТР</a:t>
                      </a:r>
                      <a:endParaRPr sz="1200" dirty="0">
                        <a:latin typeface="+mj-lt"/>
                        <a:cs typeface="Lato Light"/>
                      </a:endParaRPr>
                    </a:p>
                  </a:txBody>
                  <a:tcPr marL="0" marR="0" marT="1978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5867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2800"/>
                        </a:spcBef>
                      </a:pPr>
                      <a:r>
                        <a:rPr lang="en-US" sz="1400" b="1" dirty="0">
                          <a:solidFill>
                            <a:srgbClr val="404040"/>
                          </a:solidFill>
                          <a:latin typeface="+mj-lt"/>
                          <a:cs typeface="Lato Heavy"/>
                        </a:rPr>
                        <a:t>5</a:t>
                      </a:r>
                      <a:endParaRPr sz="1600" dirty="0">
                        <a:latin typeface="+mj-lt"/>
                        <a:cs typeface="Lato Heavy"/>
                      </a:endParaRPr>
                    </a:p>
                  </a:txBody>
                  <a:tcPr marL="0" marR="0" marT="221580" marB="0"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2975"/>
                        </a:spcBef>
                      </a:pPr>
                      <a:r>
                        <a:rPr lang="ru-RU" sz="1400" b="1" spc="30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Функции даты и времени </a:t>
                      </a:r>
                      <a:endParaRPr sz="14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235429" marB="0">
                    <a:lnR w="9525">
                      <a:solidFill>
                        <a:srgbClr val="E7E6E6"/>
                      </a:solidFill>
                      <a:prstDash val="solid"/>
                    </a:lnR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2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Функции: СЕГОДНЯ, ТДАТА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2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ГОД, МЕСЯЦ, ДЕНЬ.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2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Практика. Создание простого </a:t>
                      </a:r>
                      <a:r>
                        <a:rPr lang="ru-RU" sz="1200" b="0" i="1" spc="-25" dirty="0" err="1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Dashboard</a:t>
                      </a:r>
                      <a:endParaRPr sz="1200" dirty="0">
                        <a:latin typeface="+mj-lt"/>
                        <a:cs typeface="Lato Light"/>
                      </a:endParaRPr>
                    </a:p>
                  </a:txBody>
                  <a:tcPr marL="0" marR="0" marT="1978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8907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2740"/>
                        </a:spcBef>
                      </a:pPr>
                      <a:r>
                        <a:rPr lang="en-US" sz="1600" b="1" dirty="0">
                          <a:solidFill>
                            <a:srgbClr val="404040"/>
                          </a:solidFill>
                          <a:latin typeface="+mj-lt"/>
                          <a:cs typeface="Lato Heavy"/>
                        </a:rPr>
                        <a:t>6</a:t>
                      </a:r>
                      <a:endParaRPr sz="1600" dirty="0">
                        <a:latin typeface="+mj-lt"/>
                        <a:cs typeface="Lato Heavy"/>
                      </a:endParaRPr>
                    </a:p>
                  </a:txBody>
                  <a:tcPr marL="0" marR="0" marT="216832" marB="0"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2915"/>
                        </a:spcBef>
                      </a:pPr>
                      <a:r>
                        <a:rPr lang="ru-RU" sz="1400" b="1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Сводные таблицы. Основы.</a:t>
                      </a:r>
                      <a:r>
                        <a:rPr lang="en-US" sz="1400" b="1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3E3E3E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Использования "умных таблиц"</a:t>
                      </a:r>
                      <a:endParaRPr sz="14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230680" marB="0">
                    <a:lnR w="9525">
                      <a:solidFill>
                        <a:srgbClr val="E7E6E6"/>
                      </a:solidFill>
                      <a:prstDash val="solid"/>
                    </a:lnR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1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Структурирование исходных данных 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1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Использования "умных таблиц"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1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Создание и настройка сводной таблицы (Навигация по списку полей)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1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Выбор, очистка, перемещение и копирование сводных таблиц 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1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Сортировка и фильтрация сводных таблиц 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15" dirty="0">
                          <a:solidFill>
                            <a:srgbClr val="3E3E3E"/>
                          </a:solidFill>
                          <a:latin typeface="+mj-lt"/>
                          <a:cs typeface="Lato Light"/>
                        </a:rPr>
                        <a:t>Группировка данных</a:t>
                      </a:r>
                      <a:endParaRPr sz="1200" dirty="0">
                        <a:latin typeface="+mj-lt"/>
                        <a:cs typeface="Lato Light"/>
                      </a:endParaRPr>
                    </a:p>
                  </a:txBody>
                  <a:tcPr marL="0" marR="0" marT="2374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68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6DBB048-2DD8-40FF-A876-8D02B7D76C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FFE44CAA-38F4-43C7-B5DA-C3943E329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686763"/>
              </p:ext>
            </p:extLst>
          </p:nvPr>
        </p:nvGraphicFramePr>
        <p:xfrm>
          <a:off x="762000" y="609600"/>
          <a:ext cx="10222993" cy="14566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2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0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1562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1880"/>
                        </a:spcBef>
                      </a:pPr>
                      <a:r>
                        <a:rPr lang="en-US" sz="1600" b="1" dirty="0">
                          <a:solidFill>
                            <a:srgbClr val="404040"/>
                          </a:solidFill>
                          <a:latin typeface="+mn-lt"/>
                          <a:cs typeface="Lato Heavy"/>
                        </a:rPr>
                        <a:t>7</a:t>
                      </a:r>
                      <a:endParaRPr sz="1600" dirty="0">
                        <a:latin typeface="+mn-lt"/>
                        <a:cs typeface="Lato Heavy"/>
                      </a:endParaRPr>
                    </a:p>
                  </a:txBody>
                  <a:tcPr marL="0" marR="0" marT="151841" marB="0"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2050"/>
                        </a:spcBef>
                      </a:pPr>
                      <a:r>
                        <a:rPr lang="ru-RU" sz="1400" b="1" spc="5" dirty="0">
                          <a:solidFill>
                            <a:srgbClr val="3E3E3E"/>
                          </a:solidFill>
                          <a:latin typeface="+mn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Форматирование на основе формул</a:t>
                      </a:r>
                      <a:endParaRPr sz="1400" dirty="0">
                        <a:latin typeface="+mn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165571" marB="0">
                    <a:lnR w="9525">
                      <a:solidFill>
                        <a:srgbClr val="E7E6E6"/>
                      </a:solidFill>
                      <a:prstDash val="solid"/>
                    </a:lnR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n-lt"/>
                          <a:cs typeface="Lato Light"/>
                        </a:rPr>
                        <a:t>Разбор инструмента условное форматирование</a:t>
                      </a:r>
                    </a:p>
                    <a:p>
                      <a:pPr marL="603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n-lt"/>
                          <a:cs typeface="Lato Light"/>
                        </a:rPr>
                        <a:t>Создание, редактирование и управление правилами</a:t>
                      </a:r>
                    </a:p>
                    <a:p>
                      <a:pPr marL="603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200" b="0" i="1" spc="-5" dirty="0">
                          <a:solidFill>
                            <a:srgbClr val="3E3E3E"/>
                          </a:solidFill>
                          <a:latin typeface="+mn-lt"/>
                          <a:cs typeface="Lato Light"/>
                        </a:rPr>
                        <a:t>Форматирование ячеек на основе значения другой ячейки</a:t>
                      </a:r>
                      <a:endParaRPr sz="1200" dirty="0">
                        <a:latin typeface="+mn-lt"/>
                        <a:cs typeface="Lato Light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19">
                <a:tc>
                  <a:txBody>
                    <a:bodyPr/>
                    <a:lstStyle/>
                    <a:p>
                      <a:pPr marR="341630" algn="r">
                        <a:lnSpc>
                          <a:spcPct val="100000"/>
                        </a:lnSpc>
                        <a:spcBef>
                          <a:spcPts val="2840"/>
                        </a:spcBef>
                      </a:pPr>
                      <a:r>
                        <a:rPr lang="en-US" sz="1600" b="1" dirty="0">
                          <a:solidFill>
                            <a:srgbClr val="404040"/>
                          </a:solidFill>
                          <a:latin typeface="+mn-lt"/>
                          <a:cs typeface="Lato Heavy"/>
                        </a:rPr>
                        <a:t>8</a:t>
                      </a:r>
                      <a:endParaRPr sz="1600" dirty="0">
                        <a:latin typeface="+mn-lt"/>
                        <a:cs typeface="Lato Heavy"/>
                      </a:endParaRPr>
                    </a:p>
                  </a:txBody>
                  <a:tcPr marL="0" marR="0" marT="229376" marB="0"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algn="l">
                        <a:lnSpc>
                          <a:spcPct val="100000"/>
                        </a:lnSpc>
                        <a:spcBef>
                          <a:spcPts val="3015"/>
                        </a:spcBef>
                      </a:pPr>
                      <a:r>
                        <a:rPr lang="ru-RU" sz="1400" b="1" spc="25" dirty="0">
                          <a:solidFill>
                            <a:srgbClr val="3E3E3E"/>
                          </a:solidFill>
                          <a:latin typeface="+mn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Диаграммы и графики</a:t>
                      </a:r>
                      <a:endParaRPr sz="1400" dirty="0">
                        <a:latin typeface="+mn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0" marR="0" marT="243510" marB="0">
                    <a:lnR w="9525">
                      <a:solidFill>
                        <a:srgbClr val="E7E6E6"/>
                      </a:solidFill>
                      <a:prstDash val="solid"/>
                    </a:lnR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45" dirty="0">
                          <a:solidFill>
                            <a:srgbClr val="3E3E3E"/>
                          </a:solidFill>
                          <a:latin typeface="+mn-lt"/>
                          <a:cs typeface="Lato Light"/>
                        </a:rPr>
                        <a:t>Элементы диаграммы, макеты, цвета и стили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45" dirty="0">
                          <a:solidFill>
                            <a:srgbClr val="3E3E3E"/>
                          </a:solidFill>
                          <a:latin typeface="+mn-lt"/>
                          <a:cs typeface="Lato Light"/>
                        </a:rPr>
                        <a:t>Гистограммы и Линейные графики</a:t>
                      </a:r>
                    </a:p>
                    <a:p>
                      <a:pPr marL="603885">
                        <a:lnSpc>
                          <a:spcPct val="100000"/>
                        </a:lnSpc>
                      </a:pPr>
                      <a:r>
                        <a:rPr lang="ru-RU" sz="1200" b="0" i="1" spc="-45" dirty="0" err="1">
                          <a:solidFill>
                            <a:srgbClr val="3E3E3E"/>
                          </a:solidFill>
                          <a:latin typeface="+mn-lt"/>
                          <a:cs typeface="Lato Light"/>
                        </a:rPr>
                        <a:t>Спарклайн</a:t>
                      </a:r>
                      <a:endParaRPr sz="1200" dirty="0">
                        <a:latin typeface="+mn-lt"/>
                        <a:cs typeface="Lato Light"/>
                      </a:endParaRPr>
                    </a:p>
                  </a:txBody>
                  <a:tcPr marL="0" marR="0" marT="1211" marB="0" anchor="ctr">
                    <a:lnL w="9525">
                      <a:solidFill>
                        <a:srgbClr val="E7E6E6"/>
                      </a:solidFill>
                      <a:prstDash val="solid"/>
                    </a:lnL>
                    <a:lnT w="9525">
                      <a:solidFill>
                        <a:srgbClr val="E7E6E6"/>
                      </a:solidFill>
                      <a:prstDash val="solid"/>
                    </a:lnT>
                    <a:lnB w="9525">
                      <a:solidFill>
                        <a:srgbClr val="E7E6E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701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7050C32-CE58-4659-ABA2-C8E7D8F7E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Функции</a:t>
            </a:r>
          </a:p>
          <a:p>
            <a:r>
              <a:rPr lang="ru-RU" dirty="0"/>
              <a:t>Типы ссылок</a:t>
            </a:r>
          </a:p>
          <a:p>
            <a:r>
              <a:rPr lang="ru-RU" dirty="0"/>
              <a:t>Мгновенное заполнение</a:t>
            </a:r>
          </a:p>
          <a:p>
            <a:r>
              <a:rPr lang="ru-RU" dirty="0"/>
              <a:t>Функция ЕСЛИ()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99E875A-A4E0-4C33-87BD-95A7694D2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Ссылки и Синтаксис функции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15D3E23-C124-447C-9A7C-52CF5C2E93B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23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11FAE116-633A-4C85-89EF-CE7ED76643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096F5824-E715-4373-9DBF-53F4DD4A5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Синтаксис</a:t>
            </a:r>
          </a:p>
        </p:txBody>
      </p:sp>
      <p:grpSp>
        <p:nvGrpSpPr>
          <p:cNvPr id="14" name="object 2">
            <a:extLst>
              <a:ext uri="{FF2B5EF4-FFF2-40B4-BE49-F238E27FC236}">
                <a16:creationId xmlns:a16="http://schemas.microsoft.com/office/drawing/2014/main" id="{12F883F4-5348-4188-982B-B3808D03D70F}"/>
              </a:ext>
            </a:extLst>
          </p:cNvPr>
          <p:cNvGrpSpPr/>
          <p:nvPr/>
        </p:nvGrpSpPr>
        <p:grpSpPr>
          <a:xfrm>
            <a:off x="3277234" y="4615729"/>
            <a:ext cx="7238365" cy="1161415"/>
            <a:chOff x="3031843" y="3637169"/>
            <a:chExt cx="5637530" cy="1161415"/>
          </a:xfrm>
        </p:grpSpPr>
        <p:sp>
          <p:nvSpPr>
            <p:cNvPr id="15" name="object 3">
              <a:extLst>
                <a:ext uri="{FF2B5EF4-FFF2-40B4-BE49-F238E27FC236}">
                  <a16:creationId xmlns:a16="http://schemas.microsoft.com/office/drawing/2014/main" id="{7AEE7124-79AC-4F20-9662-A476541228D2}"/>
                </a:ext>
              </a:extLst>
            </p:cNvPr>
            <p:cNvSpPr/>
            <p:nvPr/>
          </p:nvSpPr>
          <p:spPr>
            <a:xfrm>
              <a:off x="3031843" y="3637169"/>
              <a:ext cx="5637430" cy="116124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4">
              <a:extLst>
                <a:ext uri="{FF2B5EF4-FFF2-40B4-BE49-F238E27FC236}">
                  <a16:creationId xmlns:a16="http://schemas.microsoft.com/office/drawing/2014/main" id="{3F8E59D1-E97B-4503-BEBB-E6940F4D8E3E}"/>
                </a:ext>
              </a:extLst>
            </p:cNvPr>
            <p:cNvSpPr/>
            <p:nvPr/>
          </p:nvSpPr>
          <p:spPr>
            <a:xfrm>
              <a:off x="3079241" y="3685032"/>
              <a:ext cx="5455285" cy="978535"/>
            </a:xfrm>
            <a:custGeom>
              <a:avLst/>
              <a:gdLst/>
              <a:ahLst/>
              <a:cxnLst/>
              <a:rect l="l" t="t" r="r" b="b"/>
              <a:pathLst>
                <a:path w="5455284" h="978535">
                  <a:moveTo>
                    <a:pt x="5455158" y="0"/>
                  </a:moveTo>
                  <a:lnTo>
                    <a:pt x="0" y="0"/>
                  </a:lnTo>
                  <a:lnTo>
                    <a:pt x="0" y="978408"/>
                  </a:lnTo>
                  <a:lnTo>
                    <a:pt x="5455158" y="978408"/>
                  </a:lnTo>
                  <a:lnTo>
                    <a:pt x="54551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7">
            <a:extLst>
              <a:ext uri="{FF2B5EF4-FFF2-40B4-BE49-F238E27FC236}">
                <a16:creationId xmlns:a16="http://schemas.microsoft.com/office/drawing/2014/main" id="{9323427E-75E4-400A-B765-389B0008AC50}"/>
              </a:ext>
            </a:extLst>
          </p:cNvPr>
          <p:cNvSpPr txBox="1"/>
          <p:nvPr/>
        </p:nvSpPr>
        <p:spPr>
          <a:xfrm>
            <a:off x="1688885" y="1630234"/>
            <a:ext cx="95504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/>
              <a:t>  = </a:t>
            </a:r>
            <a:r>
              <a:rPr lang="ru-RU" sz="2400" b="1" dirty="0">
                <a:solidFill>
                  <a:srgbClr val="C00000"/>
                </a:solidFill>
              </a:rPr>
              <a:t>ИНДЕКС</a:t>
            </a:r>
            <a:r>
              <a:rPr lang="ru-RU" sz="2400" dirty="0"/>
              <a:t>(массив; </a:t>
            </a:r>
            <a:r>
              <a:rPr lang="ru-RU" sz="2400" dirty="0" err="1"/>
              <a:t>номер_строки</a:t>
            </a:r>
            <a:r>
              <a:rPr lang="ru-RU" sz="2400" dirty="0"/>
              <a:t>; [</a:t>
            </a:r>
            <a:r>
              <a:rPr lang="ru-RU" sz="2400" dirty="0" err="1"/>
              <a:t>номер_столбца</a:t>
            </a:r>
            <a:r>
              <a:rPr lang="ru-RU" sz="2400" dirty="0"/>
              <a:t>])</a:t>
            </a:r>
          </a:p>
        </p:txBody>
      </p:sp>
      <p:sp>
        <p:nvSpPr>
          <p:cNvPr id="18" name="object 8">
            <a:extLst>
              <a:ext uri="{FF2B5EF4-FFF2-40B4-BE49-F238E27FC236}">
                <a16:creationId xmlns:a16="http://schemas.microsoft.com/office/drawing/2014/main" id="{913CE6B7-5432-4D76-A253-07E26665D997}"/>
              </a:ext>
            </a:extLst>
          </p:cNvPr>
          <p:cNvSpPr txBox="1"/>
          <p:nvPr/>
        </p:nvSpPr>
        <p:spPr>
          <a:xfrm>
            <a:off x="870182" y="2567420"/>
            <a:ext cx="3930417" cy="1468928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>
              <a:lnSpc>
                <a:spcPts val="1440"/>
              </a:lnSpc>
              <a:spcBef>
                <a:spcPts val="145"/>
              </a:spcBef>
            </a:pPr>
            <a:r>
              <a:rPr lang="ru-RU" sz="1200" dirty="0"/>
              <a:t>Имя функции сообщает Excel, какой тип операции вы собираетесь выполнить </a:t>
            </a:r>
            <a:r>
              <a:rPr lang="ru-RU" sz="1050" i="1" dirty="0"/>
              <a:t>(Excel предлагает около 500 функций).</a:t>
            </a:r>
            <a:endParaRPr lang="ru-RU" sz="1100" i="1" dirty="0"/>
          </a:p>
          <a:p>
            <a:pPr marL="12700" marR="5080">
              <a:lnSpc>
                <a:spcPts val="1440"/>
              </a:lnSpc>
              <a:spcBef>
                <a:spcPts val="145"/>
              </a:spcBef>
            </a:pPr>
            <a:endParaRPr lang="ru-RU" sz="1200" dirty="0"/>
          </a:p>
          <a:p>
            <a:pPr marL="12700" marR="5080">
              <a:lnSpc>
                <a:spcPts val="1440"/>
              </a:lnSpc>
              <a:spcBef>
                <a:spcPts val="145"/>
              </a:spcBef>
            </a:pPr>
            <a:r>
              <a:rPr lang="ru-RU" sz="1100" b="1" dirty="0"/>
              <a:t>Примечание</a:t>
            </a:r>
            <a:r>
              <a:rPr lang="ru-RU" sz="1100" dirty="0"/>
              <a:t>. Имена функций не чувствительны к регистру и не всегда обязательны </a:t>
            </a:r>
            <a:r>
              <a:rPr lang="ru-RU" sz="1050" i="1" dirty="0"/>
              <a:t>(например основные арифметические и логические операции не используют имена)</a:t>
            </a:r>
            <a:endParaRPr sz="1100" i="1" dirty="0"/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30E278AA-09FB-4678-BFAF-BA15358998BB}"/>
              </a:ext>
            </a:extLst>
          </p:cNvPr>
          <p:cNvSpPr txBox="1"/>
          <p:nvPr/>
        </p:nvSpPr>
        <p:spPr>
          <a:xfrm>
            <a:off x="898655" y="4280384"/>
            <a:ext cx="1002026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30"/>
              </a:lnSpc>
              <a:spcBef>
                <a:spcPts val="105"/>
              </a:spcBef>
            </a:pPr>
            <a:r>
              <a:rPr sz="1100" dirty="0"/>
              <a:t>• </a:t>
            </a:r>
            <a:r>
              <a:rPr lang="ru-RU" sz="1100" dirty="0"/>
              <a:t>  </a:t>
            </a:r>
            <a:r>
              <a:rPr sz="1100" dirty="0"/>
              <a:t>= </a:t>
            </a:r>
            <a:r>
              <a:rPr lang="ru-RU" sz="1100" dirty="0"/>
              <a:t>  </a:t>
            </a:r>
            <a:r>
              <a:rPr sz="1100" dirty="0"/>
              <a:t>A1 </a:t>
            </a:r>
            <a:r>
              <a:rPr lang="ru-RU" sz="1100" dirty="0"/>
              <a:t>+</a:t>
            </a:r>
            <a:r>
              <a:rPr sz="1100" dirty="0"/>
              <a:t> </a:t>
            </a:r>
            <a:r>
              <a:rPr lang="ru-RU" sz="1100" dirty="0"/>
              <a:t> </a:t>
            </a:r>
            <a:r>
              <a:rPr sz="1100" dirty="0"/>
              <a:t>B1</a:t>
            </a:r>
          </a:p>
          <a:p>
            <a:pPr marL="12700">
              <a:lnSpc>
                <a:spcPts val="1200"/>
              </a:lnSpc>
            </a:pPr>
            <a:r>
              <a:rPr sz="1100" dirty="0"/>
              <a:t>•   =   A1 &gt;  </a:t>
            </a:r>
            <a:r>
              <a:rPr lang="en-US" sz="1100" dirty="0"/>
              <a:t>B</a:t>
            </a:r>
            <a:r>
              <a:rPr sz="1100" dirty="0"/>
              <a:t>1</a:t>
            </a:r>
          </a:p>
          <a:p>
            <a:pPr marL="12700">
              <a:lnSpc>
                <a:spcPts val="1230"/>
              </a:lnSpc>
            </a:pPr>
            <a:r>
              <a:rPr sz="1100" dirty="0"/>
              <a:t>•   =   A1 =  B1</a:t>
            </a:r>
          </a:p>
        </p:txBody>
      </p:sp>
      <p:sp>
        <p:nvSpPr>
          <p:cNvPr id="20" name="object 10">
            <a:extLst>
              <a:ext uri="{FF2B5EF4-FFF2-40B4-BE49-F238E27FC236}">
                <a16:creationId xmlns:a16="http://schemas.microsoft.com/office/drawing/2014/main" id="{215D26B9-0FC0-4604-8DA4-31D2DCEE8C12}"/>
              </a:ext>
            </a:extLst>
          </p:cNvPr>
          <p:cNvSpPr/>
          <p:nvPr/>
        </p:nvSpPr>
        <p:spPr>
          <a:xfrm>
            <a:off x="3157690" y="2007220"/>
            <a:ext cx="5371670" cy="260985"/>
          </a:xfrm>
          <a:custGeom>
            <a:avLst/>
            <a:gdLst/>
            <a:ahLst/>
            <a:cxnLst/>
            <a:rect l="l" t="t" r="r" b="b"/>
            <a:pathLst>
              <a:path w="6230620" h="260985">
                <a:moveTo>
                  <a:pt x="6230112" y="0"/>
                </a:moveTo>
                <a:lnTo>
                  <a:pt x="6223801" y="50738"/>
                </a:lnTo>
                <a:lnTo>
                  <a:pt x="6206585" y="92154"/>
                </a:lnTo>
                <a:lnTo>
                  <a:pt x="6181034" y="120068"/>
                </a:lnTo>
                <a:lnTo>
                  <a:pt x="6149721" y="130301"/>
                </a:lnTo>
                <a:lnTo>
                  <a:pt x="3256026" y="130301"/>
                </a:lnTo>
                <a:lnTo>
                  <a:pt x="3224766" y="140535"/>
                </a:lnTo>
                <a:lnTo>
                  <a:pt x="3199209" y="168449"/>
                </a:lnTo>
                <a:lnTo>
                  <a:pt x="3181963" y="209865"/>
                </a:lnTo>
                <a:lnTo>
                  <a:pt x="3175635" y="260603"/>
                </a:lnTo>
                <a:lnTo>
                  <a:pt x="3169324" y="209865"/>
                </a:lnTo>
                <a:lnTo>
                  <a:pt x="3152108" y="168449"/>
                </a:lnTo>
                <a:lnTo>
                  <a:pt x="3126557" y="140535"/>
                </a:lnTo>
                <a:lnTo>
                  <a:pt x="3095244" y="130301"/>
                </a:lnTo>
                <a:lnTo>
                  <a:pt x="80391" y="130301"/>
                </a:lnTo>
                <a:lnTo>
                  <a:pt x="49077" y="120068"/>
                </a:lnTo>
                <a:lnTo>
                  <a:pt x="23526" y="92154"/>
                </a:lnTo>
                <a:lnTo>
                  <a:pt x="6310" y="50738"/>
                </a:lnTo>
                <a:lnTo>
                  <a:pt x="0" y="0"/>
                </a:lnTo>
              </a:path>
            </a:pathLst>
          </a:custGeom>
          <a:ln w="1905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1">
            <a:extLst>
              <a:ext uri="{FF2B5EF4-FFF2-40B4-BE49-F238E27FC236}">
                <a16:creationId xmlns:a16="http://schemas.microsoft.com/office/drawing/2014/main" id="{C5065588-1C34-4845-A9C6-575016E78579}"/>
              </a:ext>
            </a:extLst>
          </p:cNvPr>
          <p:cNvSpPr/>
          <p:nvPr/>
        </p:nvSpPr>
        <p:spPr>
          <a:xfrm>
            <a:off x="2645643" y="2076587"/>
            <a:ext cx="116839" cy="296545"/>
          </a:xfrm>
          <a:custGeom>
            <a:avLst/>
            <a:gdLst/>
            <a:ahLst/>
            <a:cxnLst/>
            <a:rect l="l" t="t" r="r" b="b"/>
            <a:pathLst>
              <a:path w="116839" h="296544">
                <a:moveTo>
                  <a:pt x="74174" y="232676"/>
                </a:moveTo>
                <a:lnTo>
                  <a:pt x="48640" y="245490"/>
                </a:lnTo>
                <a:lnTo>
                  <a:pt x="116839" y="296544"/>
                </a:lnTo>
                <a:lnTo>
                  <a:pt x="116761" y="244093"/>
                </a:lnTo>
                <a:lnTo>
                  <a:pt x="79882" y="244093"/>
                </a:lnTo>
                <a:lnTo>
                  <a:pt x="74174" y="232676"/>
                </a:lnTo>
                <a:close/>
              </a:path>
              <a:path w="116839" h="296544">
                <a:moveTo>
                  <a:pt x="91179" y="224142"/>
                </a:moveTo>
                <a:lnTo>
                  <a:pt x="74174" y="232676"/>
                </a:lnTo>
                <a:lnTo>
                  <a:pt x="79882" y="244093"/>
                </a:lnTo>
                <a:lnTo>
                  <a:pt x="96900" y="235584"/>
                </a:lnTo>
                <a:lnTo>
                  <a:pt x="91179" y="224142"/>
                </a:lnTo>
                <a:close/>
              </a:path>
              <a:path w="116839" h="296544">
                <a:moveTo>
                  <a:pt x="116712" y="211327"/>
                </a:moveTo>
                <a:lnTo>
                  <a:pt x="91179" y="224142"/>
                </a:lnTo>
                <a:lnTo>
                  <a:pt x="96900" y="235584"/>
                </a:lnTo>
                <a:lnTo>
                  <a:pt x="79882" y="244093"/>
                </a:lnTo>
                <a:lnTo>
                  <a:pt x="116761" y="244093"/>
                </a:lnTo>
                <a:lnTo>
                  <a:pt x="116712" y="211327"/>
                </a:lnTo>
                <a:close/>
              </a:path>
              <a:path w="116839" h="296544">
                <a:moveTo>
                  <a:pt x="18923" y="0"/>
                </a:moveTo>
                <a:lnTo>
                  <a:pt x="0" y="2412"/>
                </a:lnTo>
                <a:lnTo>
                  <a:pt x="3556" y="30099"/>
                </a:lnTo>
                <a:lnTo>
                  <a:pt x="5842" y="44576"/>
                </a:lnTo>
                <a:lnTo>
                  <a:pt x="16002" y="91312"/>
                </a:lnTo>
                <a:lnTo>
                  <a:pt x="34798" y="146303"/>
                </a:lnTo>
                <a:lnTo>
                  <a:pt x="52705" y="187705"/>
                </a:lnTo>
                <a:lnTo>
                  <a:pt x="74174" y="232676"/>
                </a:lnTo>
                <a:lnTo>
                  <a:pt x="91179" y="224142"/>
                </a:lnTo>
                <a:lnTo>
                  <a:pt x="80263" y="201421"/>
                </a:lnTo>
                <a:lnTo>
                  <a:pt x="70104" y="179958"/>
                </a:lnTo>
                <a:lnTo>
                  <a:pt x="52578" y="139445"/>
                </a:lnTo>
                <a:lnTo>
                  <a:pt x="39370" y="103124"/>
                </a:lnTo>
                <a:lnTo>
                  <a:pt x="27305" y="56133"/>
                </a:lnTo>
                <a:lnTo>
                  <a:pt x="22478" y="27685"/>
                </a:lnTo>
                <a:lnTo>
                  <a:pt x="18923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4C35BC50-5B77-4893-80C7-EC67B530BEDC}"/>
              </a:ext>
            </a:extLst>
          </p:cNvPr>
          <p:cNvSpPr txBox="1"/>
          <p:nvPr/>
        </p:nvSpPr>
        <p:spPr>
          <a:xfrm>
            <a:off x="5367528" y="2553710"/>
            <a:ext cx="6031001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/>
              <a:t>Это аргументы, которые зависят от функции и обеспечивают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/>
              <a:t>Excel информацией, необходимой для расчёта результата</a:t>
            </a:r>
            <a:endParaRPr sz="1200" dirty="0"/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BCE7EF76-A8C1-4BAD-9130-A25F916B341D}"/>
              </a:ext>
            </a:extLst>
          </p:cNvPr>
          <p:cNvSpPr txBox="1"/>
          <p:nvPr/>
        </p:nvSpPr>
        <p:spPr>
          <a:xfrm>
            <a:off x="5367528" y="3299870"/>
            <a:ext cx="6214872" cy="877163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69850">
              <a:lnSpc>
                <a:spcPts val="1320"/>
              </a:lnSpc>
              <a:spcBef>
                <a:spcPts val="140"/>
              </a:spcBef>
            </a:pPr>
            <a:r>
              <a:rPr lang="ru-RU" sz="1100" b="1" dirty="0"/>
              <a:t>Примечание</a:t>
            </a:r>
            <a:r>
              <a:rPr lang="ru-RU" sz="1100" dirty="0"/>
              <a:t>. Не все аргументы обязательны; необязательные аргументы заключены в квадратные скобки </a:t>
            </a:r>
            <a:r>
              <a:rPr lang="ru-RU" sz="1100" i="1" dirty="0"/>
              <a:t>(например, [</a:t>
            </a:r>
            <a:r>
              <a:rPr lang="ru-RU" sz="1100" i="1" dirty="0" err="1"/>
              <a:t>номер_столбца</a:t>
            </a:r>
            <a:r>
              <a:rPr lang="ru-RU" sz="1100" i="1" dirty="0"/>
              <a:t>] выше)</a:t>
            </a:r>
          </a:p>
          <a:p>
            <a:pPr marL="12700" marR="69850">
              <a:lnSpc>
                <a:spcPts val="1320"/>
              </a:lnSpc>
              <a:spcBef>
                <a:spcPts val="140"/>
              </a:spcBef>
            </a:pPr>
            <a:r>
              <a:rPr lang="ru-RU" sz="1100" dirty="0"/>
              <a:t>Большинство функций имеют по крайней мере один обязательный аргумент, но некоторые не требуют никаких, например </a:t>
            </a:r>
          </a:p>
          <a:p>
            <a:pPr marL="12700" marR="69850">
              <a:lnSpc>
                <a:spcPts val="1320"/>
              </a:lnSpc>
              <a:spcBef>
                <a:spcPts val="140"/>
              </a:spcBef>
            </a:pPr>
            <a:r>
              <a:rPr lang="ru-RU" sz="1100" dirty="0"/>
              <a:t>СТРОКА(), СЕГОДНЯ() или ТДАТА()</a:t>
            </a:r>
            <a:endParaRPr sz="1100" dirty="0"/>
          </a:p>
        </p:txBody>
      </p:sp>
      <p:sp>
        <p:nvSpPr>
          <p:cNvPr id="24" name="object 15">
            <a:extLst>
              <a:ext uri="{FF2B5EF4-FFF2-40B4-BE49-F238E27FC236}">
                <a16:creationId xmlns:a16="http://schemas.microsoft.com/office/drawing/2014/main" id="{A4C8AE01-7990-4E59-B65B-D14B2F29BC4F}"/>
              </a:ext>
            </a:extLst>
          </p:cNvPr>
          <p:cNvSpPr/>
          <p:nvPr/>
        </p:nvSpPr>
        <p:spPr>
          <a:xfrm>
            <a:off x="3373402" y="4841138"/>
            <a:ext cx="758951" cy="6797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6">
            <a:extLst>
              <a:ext uri="{FF2B5EF4-FFF2-40B4-BE49-F238E27FC236}">
                <a16:creationId xmlns:a16="http://schemas.microsoft.com/office/drawing/2014/main" id="{805ACC99-C06A-4567-A5A2-1E8CB9194C6E}"/>
              </a:ext>
            </a:extLst>
          </p:cNvPr>
          <p:cNvSpPr txBox="1"/>
          <p:nvPr/>
        </p:nvSpPr>
        <p:spPr>
          <a:xfrm>
            <a:off x="3324634" y="4663592"/>
            <a:ext cx="7004370" cy="924869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918844">
              <a:lnSpc>
                <a:spcPct val="100000"/>
              </a:lnSpc>
              <a:spcBef>
                <a:spcPts val="1115"/>
              </a:spcBef>
            </a:pPr>
            <a:r>
              <a:rPr lang="ru-RU" sz="1200" b="1" dirty="0">
                <a:solidFill>
                  <a:srgbClr val="FFC000"/>
                </a:solidFill>
              </a:rPr>
              <a:t>Рекомендация</a:t>
            </a:r>
            <a:r>
              <a:rPr sz="1200" b="1" dirty="0">
                <a:solidFill>
                  <a:srgbClr val="FFC000"/>
                </a:solidFill>
              </a:rPr>
              <a:t>:</a:t>
            </a:r>
          </a:p>
          <a:p>
            <a:pPr marL="910590" marR="163830">
              <a:lnSpc>
                <a:spcPts val="1200"/>
              </a:lnSpc>
              <a:spcBef>
                <a:spcPts val="750"/>
              </a:spcBef>
            </a:pPr>
            <a:r>
              <a:rPr lang="ru-RU" sz="1100" dirty="0"/>
              <a:t>Когда вы начнете писать формулу, окно подсказок по функциям проведет вас по каждому отдельному аргументу — вы можете выбрать одним кликом весь аргумент.</a:t>
            </a:r>
            <a:endParaRPr sz="1100" dirty="0"/>
          </a:p>
        </p:txBody>
      </p:sp>
      <p:sp>
        <p:nvSpPr>
          <p:cNvPr id="26" name="object 17">
            <a:extLst>
              <a:ext uri="{FF2B5EF4-FFF2-40B4-BE49-F238E27FC236}">
                <a16:creationId xmlns:a16="http://schemas.microsoft.com/office/drawing/2014/main" id="{3E632AB3-249B-482F-BF90-FFD778AEC6AF}"/>
              </a:ext>
            </a:extLst>
          </p:cNvPr>
          <p:cNvSpPr/>
          <p:nvPr/>
        </p:nvSpPr>
        <p:spPr>
          <a:xfrm>
            <a:off x="3217077" y="1296330"/>
            <a:ext cx="339090" cy="230504"/>
          </a:xfrm>
          <a:custGeom>
            <a:avLst/>
            <a:gdLst/>
            <a:ahLst/>
            <a:cxnLst/>
            <a:rect l="l" t="t" r="r" b="b"/>
            <a:pathLst>
              <a:path w="339089" h="230505">
                <a:moveTo>
                  <a:pt x="287851" y="18773"/>
                </a:moveTo>
                <a:lnTo>
                  <a:pt x="240537" y="29463"/>
                </a:lnTo>
                <a:lnTo>
                  <a:pt x="180466" y="46354"/>
                </a:lnTo>
                <a:lnTo>
                  <a:pt x="140081" y="61849"/>
                </a:lnTo>
                <a:lnTo>
                  <a:pt x="104775" y="80517"/>
                </a:lnTo>
                <a:lnTo>
                  <a:pt x="67437" y="111378"/>
                </a:lnTo>
                <a:lnTo>
                  <a:pt x="39623" y="146938"/>
                </a:lnTo>
                <a:lnTo>
                  <a:pt x="18160" y="185547"/>
                </a:lnTo>
                <a:lnTo>
                  <a:pt x="0" y="225425"/>
                </a:lnTo>
                <a:lnTo>
                  <a:pt x="11683" y="230504"/>
                </a:lnTo>
                <a:lnTo>
                  <a:pt x="20446" y="210565"/>
                </a:lnTo>
                <a:lnTo>
                  <a:pt x="29718" y="190880"/>
                </a:lnTo>
                <a:lnTo>
                  <a:pt x="50545" y="153415"/>
                </a:lnTo>
                <a:lnTo>
                  <a:pt x="77088" y="119634"/>
                </a:lnTo>
                <a:lnTo>
                  <a:pt x="111887" y="90931"/>
                </a:lnTo>
                <a:lnTo>
                  <a:pt x="157987" y="67945"/>
                </a:lnTo>
                <a:lnTo>
                  <a:pt x="213359" y="49656"/>
                </a:lnTo>
                <a:lnTo>
                  <a:pt x="275208" y="34416"/>
                </a:lnTo>
                <a:lnTo>
                  <a:pt x="290420" y="31207"/>
                </a:lnTo>
                <a:lnTo>
                  <a:pt x="287851" y="18773"/>
                </a:lnTo>
                <a:close/>
              </a:path>
              <a:path w="339089" h="230505">
                <a:moveTo>
                  <a:pt x="336904" y="16128"/>
                </a:moveTo>
                <a:lnTo>
                  <a:pt x="300227" y="16128"/>
                </a:lnTo>
                <a:lnTo>
                  <a:pt x="302894" y="28575"/>
                </a:lnTo>
                <a:lnTo>
                  <a:pt x="290420" y="31207"/>
                </a:lnTo>
                <a:lnTo>
                  <a:pt x="294258" y="49784"/>
                </a:lnTo>
                <a:lnTo>
                  <a:pt x="336904" y="16128"/>
                </a:lnTo>
                <a:close/>
              </a:path>
              <a:path w="339089" h="230505">
                <a:moveTo>
                  <a:pt x="300227" y="16128"/>
                </a:moveTo>
                <a:lnTo>
                  <a:pt x="287851" y="18773"/>
                </a:lnTo>
                <a:lnTo>
                  <a:pt x="290420" y="31207"/>
                </a:lnTo>
                <a:lnTo>
                  <a:pt x="302894" y="28575"/>
                </a:lnTo>
                <a:lnTo>
                  <a:pt x="300227" y="16128"/>
                </a:lnTo>
                <a:close/>
              </a:path>
              <a:path w="339089" h="230505">
                <a:moveTo>
                  <a:pt x="283971" y="0"/>
                </a:moveTo>
                <a:lnTo>
                  <a:pt x="287851" y="18773"/>
                </a:lnTo>
                <a:lnTo>
                  <a:pt x="300227" y="16128"/>
                </a:lnTo>
                <a:lnTo>
                  <a:pt x="336904" y="16128"/>
                </a:lnTo>
                <a:lnTo>
                  <a:pt x="338835" y="14604"/>
                </a:lnTo>
                <a:lnTo>
                  <a:pt x="283971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8">
            <a:extLst>
              <a:ext uri="{FF2B5EF4-FFF2-40B4-BE49-F238E27FC236}">
                <a16:creationId xmlns:a16="http://schemas.microsoft.com/office/drawing/2014/main" id="{DD895075-FA67-44CA-A9A1-E81170FB4116}"/>
              </a:ext>
            </a:extLst>
          </p:cNvPr>
          <p:cNvSpPr txBox="1"/>
          <p:nvPr/>
        </p:nvSpPr>
        <p:spPr>
          <a:xfrm>
            <a:off x="1601763" y="1129050"/>
            <a:ext cx="1615313" cy="278281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>
              <a:lnSpc>
                <a:spcPts val="960"/>
              </a:lnSpc>
              <a:spcBef>
                <a:spcPts val="170"/>
              </a:spcBef>
            </a:pPr>
            <a:r>
              <a:rPr lang="ru-RU" sz="1000" i="1" spc="-15" dirty="0">
                <a:solidFill>
                  <a:srgbClr val="7E7E7E"/>
                </a:solidFill>
                <a:cs typeface="Verdana"/>
              </a:rPr>
              <a:t>Все формулы начинаются со знака </a:t>
            </a:r>
            <a:r>
              <a:rPr lang="ru-RU" sz="1000" b="1" i="1" spc="-15" dirty="0">
                <a:solidFill>
                  <a:srgbClr val="7E7E7E"/>
                </a:solidFill>
                <a:cs typeface="Verdana"/>
              </a:rPr>
              <a:t>равенства</a:t>
            </a:r>
            <a:endParaRPr lang="en-US" sz="1000" b="1" dirty="0">
              <a:cs typeface="Verdana"/>
            </a:endParaRPr>
          </a:p>
        </p:txBody>
      </p:sp>
      <p:sp>
        <p:nvSpPr>
          <p:cNvPr id="28" name="object 19">
            <a:extLst>
              <a:ext uri="{FF2B5EF4-FFF2-40B4-BE49-F238E27FC236}">
                <a16:creationId xmlns:a16="http://schemas.microsoft.com/office/drawing/2014/main" id="{6922E0D4-859D-4243-A2FD-CB41EC513F7A}"/>
              </a:ext>
            </a:extLst>
          </p:cNvPr>
          <p:cNvSpPr txBox="1"/>
          <p:nvPr/>
        </p:nvSpPr>
        <p:spPr>
          <a:xfrm>
            <a:off x="3634779" y="1129050"/>
            <a:ext cx="1820419" cy="280077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>
              <a:lnSpc>
                <a:spcPts val="960"/>
              </a:lnSpc>
              <a:spcBef>
                <a:spcPts val="170"/>
              </a:spcBef>
            </a:pPr>
            <a:r>
              <a:rPr lang="ru-RU" sz="1000" i="1" spc="-15" dirty="0">
                <a:solidFill>
                  <a:srgbClr val="7E7E7E"/>
                </a:solidFill>
              </a:rPr>
              <a:t>Аргументы всегда заключаются в </a:t>
            </a:r>
            <a:r>
              <a:rPr lang="ru-RU" sz="1000" b="1" i="1" spc="-15" dirty="0">
                <a:solidFill>
                  <a:srgbClr val="7E7E7E"/>
                </a:solidFill>
              </a:rPr>
              <a:t>круглые</a:t>
            </a:r>
            <a:r>
              <a:rPr lang="ru-RU" sz="1000" i="1" spc="-15" dirty="0">
                <a:solidFill>
                  <a:srgbClr val="7E7E7E"/>
                </a:solidFill>
              </a:rPr>
              <a:t> скобки</a:t>
            </a:r>
            <a:endParaRPr sz="1000" i="1" spc="-15" dirty="0">
              <a:solidFill>
                <a:srgbClr val="7E7E7E"/>
              </a:solidFill>
            </a:endParaRPr>
          </a:p>
        </p:txBody>
      </p:sp>
      <p:sp>
        <p:nvSpPr>
          <p:cNvPr id="29" name="object 20">
            <a:extLst>
              <a:ext uri="{FF2B5EF4-FFF2-40B4-BE49-F238E27FC236}">
                <a16:creationId xmlns:a16="http://schemas.microsoft.com/office/drawing/2014/main" id="{4DE02D36-C2D8-44E2-927F-7EA520A953A8}"/>
              </a:ext>
            </a:extLst>
          </p:cNvPr>
          <p:cNvSpPr txBox="1"/>
          <p:nvPr/>
        </p:nvSpPr>
        <p:spPr>
          <a:xfrm>
            <a:off x="6519825" y="1123803"/>
            <a:ext cx="3569718" cy="408317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>
              <a:lnSpc>
                <a:spcPts val="960"/>
              </a:lnSpc>
              <a:spcBef>
                <a:spcPts val="170"/>
              </a:spcBef>
            </a:pPr>
            <a:r>
              <a:rPr lang="ru-RU" sz="1000" i="1" spc="-55" dirty="0">
                <a:solidFill>
                  <a:srgbClr val="7E7E7E"/>
                </a:solidFill>
                <a:cs typeface="Verdana"/>
              </a:rPr>
              <a:t>Аргументы разделяются </a:t>
            </a:r>
            <a:r>
              <a:rPr lang="ru-RU" sz="1000" b="1" i="1" spc="-55" dirty="0">
                <a:solidFill>
                  <a:srgbClr val="7E7E7E"/>
                </a:solidFill>
                <a:cs typeface="Verdana"/>
              </a:rPr>
              <a:t>точкой с запятой</a:t>
            </a:r>
            <a:r>
              <a:rPr lang="ru-RU" sz="1000" i="1" spc="-55" dirty="0">
                <a:solidFill>
                  <a:srgbClr val="7E7E7E"/>
                </a:solidFill>
                <a:cs typeface="Verdana"/>
              </a:rPr>
              <a:t>, но в других регионах могут использоваться другие разделители списков (например, запятыми в США).</a:t>
            </a:r>
            <a:endParaRPr lang="en-US" sz="1000" dirty="0">
              <a:cs typeface="Verdana"/>
            </a:endParaRPr>
          </a:p>
        </p:txBody>
      </p:sp>
      <p:sp>
        <p:nvSpPr>
          <p:cNvPr id="30" name="object 21">
            <a:extLst>
              <a:ext uri="{FF2B5EF4-FFF2-40B4-BE49-F238E27FC236}">
                <a16:creationId xmlns:a16="http://schemas.microsoft.com/office/drawing/2014/main" id="{08DF7FEA-63C8-47DF-AB89-087C235744F6}"/>
              </a:ext>
            </a:extLst>
          </p:cNvPr>
          <p:cNvSpPr/>
          <p:nvPr/>
        </p:nvSpPr>
        <p:spPr>
          <a:xfrm>
            <a:off x="1785164" y="1464858"/>
            <a:ext cx="50800" cy="187960"/>
          </a:xfrm>
          <a:custGeom>
            <a:avLst/>
            <a:gdLst/>
            <a:ahLst/>
            <a:cxnLst/>
            <a:rect l="l" t="t" r="r" b="b"/>
            <a:pathLst>
              <a:path w="50800" h="187959">
                <a:moveTo>
                  <a:pt x="31633" y="50086"/>
                </a:moveTo>
                <a:lnTo>
                  <a:pt x="18986" y="51133"/>
                </a:lnTo>
                <a:lnTo>
                  <a:pt x="30111" y="187960"/>
                </a:lnTo>
                <a:lnTo>
                  <a:pt x="42760" y="186944"/>
                </a:lnTo>
                <a:lnTo>
                  <a:pt x="31633" y="50086"/>
                </a:lnTo>
                <a:close/>
              </a:path>
              <a:path w="50800" h="187959">
                <a:moveTo>
                  <a:pt x="21196" y="0"/>
                </a:moveTo>
                <a:lnTo>
                  <a:pt x="0" y="52705"/>
                </a:lnTo>
                <a:lnTo>
                  <a:pt x="18986" y="51133"/>
                </a:lnTo>
                <a:lnTo>
                  <a:pt x="17957" y="38481"/>
                </a:lnTo>
                <a:lnTo>
                  <a:pt x="30606" y="37464"/>
                </a:lnTo>
                <a:lnTo>
                  <a:pt x="43930" y="37464"/>
                </a:lnTo>
                <a:lnTo>
                  <a:pt x="21196" y="0"/>
                </a:lnTo>
                <a:close/>
              </a:path>
              <a:path w="50800" h="187959">
                <a:moveTo>
                  <a:pt x="30606" y="37464"/>
                </a:moveTo>
                <a:lnTo>
                  <a:pt x="17957" y="38481"/>
                </a:lnTo>
                <a:lnTo>
                  <a:pt x="18986" y="51133"/>
                </a:lnTo>
                <a:lnTo>
                  <a:pt x="31633" y="50086"/>
                </a:lnTo>
                <a:lnTo>
                  <a:pt x="30606" y="37464"/>
                </a:lnTo>
                <a:close/>
              </a:path>
              <a:path w="50800" h="187959">
                <a:moveTo>
                  <a:pt x="43930" y="37464"/>
                </a:moveTo>
                <a:lnTo>
                  <a:pt x="30606" y="37464"/>
                </a:lnTo>
                <a:lnTo>
                  <a:pt x="31633" y="50086"/>
                </a:lnTo>
                <a:lnTo>
                  <a:pt x="50634" y="48513"/>
                </a:lnTo>
                <a:lnTo>
                  <a:pt x="43930" y="3746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2">
            <a:extLst>
              <a:ext uri="{FF2B5EF4-FFF2-40B4-BE49-F238E27FC236}">
                <a16:creationId xmlns:a16="http://schemas.microsoft.com/office/drawing/2014/main" id="{CA2E93D1-0219-436E-92DB-88697EC31245}"/>
              </a:ext>
            </a:extLst>
          </p:cNvPr>
          <p:cNvSpPr/>
          <p:nvPr/>
        </p:nvSpPr>
        <p:spPr>
          <a:xfrm>
            <a:off x="6182273" y="1268425"/>
            <a:ext cx="237490" cy="362585"/>
          </a:xfrm>
          <a:custGeom>
            <a:avLst/>
            <a:gdLst/>
            <a:ahLst/>
            <a:cxnLst/>
            <a:rect l="l" t="t" r="r" b="b"/>
            <a:pathLst>
              <a:path w="650239" h="362584">
                <a:moveTo>
                  <a:pt x="598695" y="18921"/>
                </a:moveTo>
                <a:lnTo>
                  <a:pt x="533146" y="27432"/>
                </a:lnTo>
                <a:lnTo>
                  <a:pt x="457835" y="38226"/>
                </a:lnTo>
                <a:lnTo>
                  <a:pt x="385318" y="49784"/>
                </a:lnTo>
                <a:lnTo>
                  <a:pt x="316865" y="62737"/>
                </a:lnTo>
                <a:lnTo>
                  <a:pt x="253619" y="77343"/>
                </a:lnTo>
                <a:lnTo>
                  <a:pt x="196596" y="93852"/>
                </a:lnTo>
                <a:lnTo>
                  <a:pt x="147066" y="112902"/>
                </a:lnTo>
                <a:lnTo>
                  <a:pt x="105918" y="134874"/>
                </a:lnTo>
                <a:lnTo>
                  <a:pt x="73406" y="159765"/>
                </a:lnTo>
                <a:lnTo>
                  <a:pt x="39116" y="201549"/>
                </a:lnTo>
                <a:lnTo>
                  <a:pt x="18415" y="247523"/>
                </a:lnTo>
                <a:lnTo>
                  <a:pt x="7239" y="295656"/>
                </a:lnTo>
                <a:lnTo>
                  <a:pt x="0" y="361441"/>
                </a:lnTo>
                <a:lnTo>
                  <a:pt x="12700" y="362585"/>
                </a:lnTo>
                <a:lnTo>
                  <a:pt x="15621" y="329691"/>
                </a:lnTo>
                <a:lnTo>
                  <a:pt x="17526" y="313563"/>
                </a:lnTo>
                <a:lnTo>
                  <a:pt x="26162" y="266191"/>
                </a:lnTo>
                <a:lnTo>
                  <a:pt x="42418" y="221741"/>
                </a:lnTo>
                <a:lnTo>
                  <a:pt x="70104" y="181228"/>
                </a:lnTo>
                <a:lnTo>
                  <a:pt x="113157" y="145287"/>
                </a:lnTo>
                <a:lnTo>
                  <a:pt x="152400" y="124333"/>
                </a:lnTo>
                <a:lnTo>
                  <a:pt x="200787" y="105918"/>
                </a:lnTo>
                <a:lnTo>
                  <a:pt x="256921" y="89535"/>
                </a:lnTo>
                <a:lnTo>
                  <a:pt x="319532" y="75184"/>
                </a:lnTo>
                <a:lnTo>
                  <a:pt x="387604" y="62357"/>
                </a:lnTo>
                <a:lnTo>
                  <a:pt x="497078" y="45338"/>
                </a:lnTo>
                <a:lnTo>
                  <a:pt x="600322" y="31584"/>
                </a:lnTo>
                <a:lnTo>
                  <a:pt x="598695" y="18921"/>
                </a:lnTo>
                <a:close/>
              </a:path>
              <a:path w="650239" h="362584">
                <a:moveTo>
                  <a:pt x="645848" y="17272"/>
                </a:moveTo>
                <a:lnTo>
                  <a:pt x="611251" y="17272"/>
                </a:lnTo>
                <a:lnTo>
                  <a:pt x="612902" y="29972"/>
                </a:lnTo>
                <a:lnTo>
                  <a:pt x="600322" y="31584"/>
                </a:lnTo>
                <a:lnTo>
                  <a:pt x="602742" y="50419"/>
                </a:lnTo>
                <a:lnTo>
                  <a:pt x="649859" y="18669"/>
                </a:lnTo>
                <a:lnTo>
                  <a:pt x="645848" y="17272"/>
                </a:lnTo>
                <a:close/>
              </a:path>
              <a:path w="650239" h="362584">
                <a:moveTo>
                  <a:pt x="611251" y="17272"/>
                </a:moveTo>
                <a:lnTo>
                  <a:pt x="598695" y="18921"/>
                </a:lnTo>
                <a:lnTo>
                  <a:pt x="600322" y="31584"/>
                </a:lnTo>
                <a:lnTo>
                  <a:pt x="612902" y="29972"/>
                </a:lnTo>
                <a:lnTo>
                  <a:pt x="611251" y="17272"/>
                </a:lnTo>
                <a:close/>
              </a:path>
              <a:path w="650239" h="362584">
                <a:moveTo>
                  <a:pt x="596265" y="0"/>
                </a:moveTo>
                <a:lnTo>
                  <a:pt x="598695" y="18921"/>
                </a:lnTo>
                <a:lnTo>
                  <a:pt x="611251" y="17272"/>
                </a:lnTo>
                <a:lnTo>
                  <a:pt x="645848" y="17272"/>
                </a:lnTo>
                <a:lnTo>
                  <a:pt x="596265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FC6E3C27-47EB-48D2-B4B3-EF2A038E0D9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2704" b="2177"/>
          <a:stretch/>
        </p:blipFill>
        <p:spPr>
          <a:xfrm>
            <a:off x="5639435" y="4740856"/>
            <a:ext cx="2362200" cy="34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01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28B1DAB-A735-4416-BAF7-7FC825545D3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6E786E7-B815-4E73-8933-37C64507B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Скачать файл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54B063-EE69-4EC5-8A33-175CAF2EE8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https://nobelavenue.uz/corporate-excel/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68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089ECBF-07BC-49A7-8E8E-B89E48A156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3FCA64C-F557-4136-9DDA-946B49244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FC60E8-C6FC-4CD6-9467-C75883011A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Добавьте новый столбец для расчета дохода (цена * количество).</a:t>
            </a:r>
            <a:endParaRPr lang="en-US" dirty="0"/>
          </a:p>
          <a:p>
            <a:r>
              <a:rPr lang="ru-RU" dirty="0"/>
              <a:t>Добавьте новые столбцы для расчета месяца и дня недели на основе даты заказов (БОНУС: отображайте их в виде текста (например, «январь», «февраль», «</a:t>
            </a:r>
            <a:r>
              <a:rPr lang="ru-RU" dirty="0" err="1"/>
              <a:t>вс</a:t>
            </a:r>
            <a:r>
              <a:rPr lang="ru-RU" dirty="0"/>
              <a:t>», «</a:t>
            </a:r>
            <a:r>
              <a:rPr lang="ru-RU" dirty="0" err="1"/>
              <a:t>пн</a:t>
            </a:r>
            <a:r>
              <a:rPr lang="ru-RU" dirty="0"/>
              <a:t>») вместо числовых значений)</a:t>
            </a:r>
          </a:p>
          <a:p>
            <a:r>
              <a:rPr lang="ru-RU" dirty="0"/>
              <a:t>Вставьте сводную таблицу на новую вкладку, чтобы отобразить доход по месяцам.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2669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ntserrat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5076</TotalTime>
  <Words>687</Words>
  <Application>Microsoft Office PowerPoint</Application>
  <PresentationFormat>Широкоэкранный</PresentationFormat>
  <Paragraphs>99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Тема Office</vt:lpstr>
      <vt:lpstr>Презентация PowerPoint</vt:lpstr>
      <vt:lpstr>ОЖИДАНИЯ ОТ КУРСА</vt:lpstr>
      <vt:lpstr>ТРЕНЕР</vt:lpstr>
      <vt:lpstr>Программа курса</vt:lpstr>
      <vt:lpstr>Презентация PowerPoint</vt:lpstr>
      <vt:lpstr>Ссылки и Синтаксис функции</vt:lpstr>
      <vt:lpstr>Синтаксис</vt:lpstr>
      <vt:lpstr>Скачать файл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New</dc:creator>
  <cp:lastModifiedBy>Abdumalik Kenjaboev</cp:lastModifiedBy>
  <cp:revision>285</cp:revision>
  <dcterms:created xsi:type="dcterms:W3CDTF">2023-08-20T12:42:39Z</dcterms:created>
  <dcterms:modified xsi:type="dcterms:W3CDTF">2023-11-28T05:40:16Z</dcterms:modified>
</cp:coreProperties>
</file>